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3" r:id="rId5"/>
    <p:sldId id="4217" r:id="rId6"/>
    <p:sldId id="4099" r:id="rId7"/>
    <p:sldId id="4216" r:id="rId8"/>
    <p:sldId id="4080" r:id="rId9"/>
    <p:sldId id="4081" r:id="rId10"/>
    <p:sldId id="4218" r:id="rId11"/>
    <p:sldId id="4098" r:id="rId12"/>
    <p:sldId id="4141" r:id="rId13"/>
    <p:sldId id="4122" r:id="rId14"/>
    <p:sldId id="4152" r:id="rId15"/>
    <p:sldId id="4220" r:id="rId16"/>
    <p:sldId id="4058" r:id="rId17"/>
    <p:sldId id="899" r:id="rId18"/>
    <p:sldId id="4056" r:id="rId19"/>
    <p:sldId id="4054" r:id="rId20"/>
    <p:sldId id="4129" r:id="rId21"/>
    <p:sldId id="4130" r:id="rId22"/>
    <p:sldId id="4132" r:id="rId23"/>
    <p:sldId id="4131" r:id="rId24"/>
    <p:sldId id="4176" r:id="rId25"/>
    <p:sldId id="4225" r:id="rId26"/>
    <p:sldId id="4226" r:id="rId27"/>
  </p:sldIdLst>
  <p:sldSz cx="9144000" cy="5143500" type="screen16x9"/>
  <p:notesSz cx="6742113" cy="9872663"/>
  <p:defaultTextStyle>
    <a:lvl1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1pPr>
    <a:lvl2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2pPr>
    <a:lvl3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3pPr>
    <a:lvl4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4pPr>
    <a:lvl5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5pPr>
    <a:lvl6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6pPr>
    <a:lvl7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7pPr>
    <a:lvl8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8pPr>
    <a:lvl9pPr defTabSz="816632">
      <a:tabLst>
        <a:tab pos="239306" algn="l"/>
      </a:tabLst>
      <a:defRPr sz="1600">
        <a:latin typeface="+mn-lt"/>
        <a:ea typeface="+mn-ea"/>
        <a:cs typeface="+mn-cs"/>
        <a:sym typeface="Avenir Roman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dl Johann" initials="NJ" lastIdx="6" clrIdx="0">
    <p:extLst>
      <p:ext uri="{19B8F6BF-5375-455C-9EA6-DF929625EA0E}">
        <p15:presenceInfo xmlns:p15="http://schemas.microsoft.com/office/powerpoint/2012/main" userId="S::johann.neidl@horsch.com::db21d8d0-a6b6-4e40-a5a6-6fab771df455" providerId="AD"/>
      </p:ext>
    </p:extLst>
  </p:cmAuthor>
  <p:cmAuthor id="2" name="Aurbach Maximilian" initials="AM" lastIdx="114" clrIdx="1">
    <p:extLst>
      <p:ext uri="{19B8F6BF-5375-455C-9EA6-DF929625EA0E}">
        <p15:presenceInfo xmlns:p15="http://schemas.microsoft.com/office/powerpoint/2012/main" userId="S::maximilian.aurbach@horsch.com::51b8977e-4400-4de0-bf93-7812f13c4d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B3"/>
    <a:srgbClr val="0000FF"/>
    <a:srgbClr val="1F497D"/>
    <a:srgbClr val="0099FF"/>
    <a:srgbClr val="FFB3B3"/>
    <a:srgbClr val="008000"/>
    <a:srgbClr val="FF9999"/>
    <a:srgbClr val="CC00FF"/>
    <a:srgbClr val="FF9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E0E3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DA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8B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8B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8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322" autoAdjust="0"/>
    <p:restoredTop sz="86364" autoAdjust="0"/>
  </p:normalViewPr>
  <p:slideViewPr>
    <p:cSldViewPr>
      <p:cViewPr varScale="1">
        <p:scale>
          <a:sx n="91" d="100"/>
          <a:sy n="91" d="100"/>
        </p:scale>
        <p:origin x="1637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92976352671136"/>
          <c:y val="3.6991842268029818E-2"/>
          <c:w val="0.82659881591256368"/>
          <c:h val="0.56363400218544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Umsatzentwicklung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2.1059019976220005E-3"/>
                  <c:y val="2.62764057187390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89C-48E0-BEC6-1954E0198DCE}"/>
                </c:ext>
              </c:extLst>
            </c:dLbl>
            <c:dLbl>
              <c:idx val="4"/>
              <c:layout>
                <c:manualLayout>
                  <c:x val="-2.4683247848962752E-3"/>
                  <c:y val="8.0359275564294546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&gt;850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ECD-438B-BB23-4780DB9E67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  <c:pt idx="3">
                  <c:v>2020</c:v>
                </c:pt>
                <c:pt idx="4">
                  <c:v>2023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45</c:v>
                </c:pt>
                <c:pt idx="1">
                  <c:v>103</c:v>
                </c:pt>
                <c:pt idx="2">
                  <c:v>250</c:v>
                </c:pt>
                <c:pt idx="3">
                  <c:v>570</c:v>
                </c:pt>
                <c:pt idx="4">
                  <c:v>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9C-48E0-BEC6-1954E0198DCE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1841536"/>
        <c:axId val="11843072"/>
      </c:barChart>
      <c:catAx>
        <c:axId val="1184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3072"/>
        <c:crosses val="autoZero"/>
        <c:auto val="0"/>
        <c:lblAlgn val="ctr"/>
        <c:lblOffset val="100"/>
        <c:noMultiLvlLbl val="0"/>
      </c:catAx>
      <c:valAx>
        <c:axId val="118430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2"/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000" b="1" dirty="0" err="1">
                    <a:solidFill>
                      <a:schemeClr val="tx2"/>
                    </a:solidFill>
                  </a:rPr>
                  <a:t>Mio</a:t>
                </a:r>
                <a:r>
                  <a:rPr lang="de-DE" sz="1000" b="1" baseline="0" dirty="0">
                    <a:solidFill>
                      <a:schemeClr val="tx2"/>
                    </a:solidFill>
                  </a:rPr>
                  <a:t> €</a:t>
                </a:r>
                <a:endParaRPr lang="de-DE" sz="1000" b="1" dirty="0">
                  <a:solidFill>
                    <a:schemeClr val="tx2"/>
                  </a:solidFill>
                </a:endParaRPr>
              </a:p>
            </c:rich>
          </c:tx>
          <c:layout>
            <c:manualLayout>
              <c:xMode val="edge"/>
              <c:yMode val="edge"/>
              <c:x val="8.4236079904886196E-3"/>
              <c:y val="9.465402732470326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1536"/>
        <c:crosses val="autoZero"/>
        <c:crossBetween val="between"/>
        <c:majorUnit val="200"/>
      </c:val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20297744695034E-2"/>
          <c:y val="0.1936923441918619"/>
          <c:w val="0.82659881591256368"/>
          <c:h val="0.56363400218544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Mitarbeiterentwicklung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-9.0504196600657942E-17"/>
                  <c:y val="-2.81650549842306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3A3-4914-BBCB-135F49CDB5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>
                    <a:solidFill>
                      <a:schemeClr val="bg1">
                        <a:lumMod val="10000"/>
                      </a:schemeClr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Tabelle1!$A$2:$A$6</c:f>
              <c:numCache>
                <c:formatCode>General</c:formatCode>
                <c:ptCount val="5"/>
                <c:pt idx="0">
                  <c:v>2005</c:v>
                </c:pt>
                <c:pt idx="1">
                  <c:v>2010</c:v>
                </c:pt>
                <c:pt idx="2">
                  <c:v>2015</c:v>
                </c:pt>
                <c:pt idx="3">
                  <c:v>2020</c:v>
                </c:pt>
                <c:pt idx="4">
                  <c:v>2023</c:v>
                </c:pt>
              </c:numCache>
            </c:numRef>
          </c:cat>
          <c:val>
            <c:numRef>
              <c:f>Tabelle1!$B$2:$B$6</c:f>
              <c:numCache>
                <c:formatCode>General</c:formatCode>
                <c:ptCount val="5"/>
                <c:pt idx="0">
                  <c:v>136</c:v>
                </c:pt>
                <c:pt idx="1">
                  <c:v>296</c:v>
                </c:pt>
                <c:pt idx="2">
                  <c:v>744</c:v>
                </c:pt>
                <c:pt idx="3">
                  <c:v>2100</c:v>
                </c:pt>
                <c:pt idx="4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3C-45FD-B52E-367094BA01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1157120"/>
        <c:axId val="101195776"/>
      </c:barChart>
      <c:catAx>
        <c:axId val="10115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95776"/>
        <c:crosses val="autoZero"/>
        <c:auto val="1"/>
        <c:lblAlgn val="ctr"/>
        <c:lblOffset val="100"/>
        <c:noMultiLvlLbl val="0"/>
      </c:catAx>
      <c:valAx>
        <c:axId val="10119577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000000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57120"/>
        <c:crosses val="autoZero"/>
        <c:crossBetween val="between"/>
        <c:majorUnit val="600"/>
      </c:valAx>
      <c:spPr>
        <a:noFill/>
        <a:ln w="9525">
          <a:solidFill>
            <a:srgbClr val="000000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175"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21582" cy="493634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8973" y="0"/>
            <a:ext cx="2921582" cy="493634"/>
          </a:xfrm>
          <a:prstGeom prst="rect">
            <a:avLst/>
          </a:prstGeom>
        </p:spPr>
        <p:txBody>
          <a:bodyPr vert="horz" lIns="91404" tIns="45702" rIns="91404" bIns="45702" rtlCol="0"/>
          <a:lstStyle>
            <a:lvl1pPr algn="r">
              <a:defRPr sz="1200"/>
            </a:lvl1pPr>
          </a:lstStyle>
          <a:p>
            <a:fld id="{EBCBD788-6BDC-42CB-AC73-3A8E7948516B}" type="datetimeFigureOut">
              <a:rPr lang="de-DE" smtClean="0"/>
              <a:t>19.03.2024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377317"/>
            <a:ext cx="2921582" cy="493634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8973" y="9377317"/>
            <a:ext cx="2921582" cy="493634"/>
          </a:xfrm>
          <a:prstGeom prst="rect">
            <a:avLst/>
          </a:prstGeom>
        </p:spPr>
        <p:txBody>
          <a:bodyPr vert="horz" lIns="91404" tIns="45702" rIns="91404" bIns="45702" rtlCol="0" anchor="b"/>
          <a:lstStyle>
            <a:lvl1pPr algn="r">
              <a:defRPr sz="1200"/>
            </a:lvl1pPr>
          </a:lstStyle>
          <a:p>
            <a:fld id="{0E074911-61AF-4FBD-A1EB-511F19E3CFA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409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 noRot="1" noChangeAspect="1"/>
          </p:cNvSpPr>
          <p:nvPr>
            <p:ph type="sldImg"/>
          </p:nvPr>
        </p:nvSpPr>
        <p:spPr>
          <a:xfrm>
            <a:off x="82550" y="741363"/>
            <a:ext cx="6577013" cy="3700462"/>
          </a:xfrm>
          <a:prstGeom prst="rect">
            <a:avLst/>
          </a:prstGeom>
        </p:spPr>
        <p:txBody>
          <a:bodyPr lIns="91404" tIns="45702" rIns="91404" bIns="45702"/>
          <a:lstStyle/>
          <a:p>
            <a:pPr lvl="0"/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898950" y="4689518"/>
            <a:ext cx="4944218" cy="4442699"/>
          </a:xfrm>
          <a:prstGeom prst="rect">
            <a:avLst/>
          </a:prstGeom>
        </p:spPr>
        <p:txBody>
          <a:bodyPr lIns="91404" tIns="45702" rIns="91404" bIns="45702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0795314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1pPr>
    <a:lvl2pPr indent="143584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2pPr>
    <a:lvl3pPr indent="287167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3pPr>
    <a:lvl4pPr indent="430751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4pPr>
    <a:lvl5pPr indent="574335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5pPr>
    <a:lvl6pPr indent="717918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6pPr>
    <a:lvl7pPr indent="861502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7pPr>
    <a:lvl8pPr indent="1005086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8pPr>
    <a:lvl9pPr indent="1148669" defTabSz="287167">
      <a:lnSpc>
        <a:spcPct val="125000"/>
      </a:lnSpc>
      <a:defRPr sz="15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Backpropagation" TargetMode="External"/><Relationship Id="rId13" Type="http://schemas.openxmlformats.org/officeDocument/2006/relationships/hyperlink" Target="https://huggingface.co/facebook/mbart-large-50-many-to-many-mmt" TargetMode="External"/><Relationship Id="rId3" Type="http://schemas.openxmlformats.org/officeDocument/2006/relationships/hyperlink" Target="https://confluence.horsch.com/display/DKIML/Klassifizierung+Zolltarifnummer" TargetMode="External"/><Relationship Id="rId7" Type="http://schemas.openxmlformats.org/officeDocument/2006/relationships/hyperlink" Target="https://de.wikipedia.org/wiki/Alex_Waibel" TargetMode="External"/><Relationship Id="rId12" Type="http://schemas.openxmlformats.org/officeDocument/2006/relationships/hyperlink" Target="https://confluence.horsch.com/display/DZZTEAM1/Dispo+KI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.wikipedia.org/wiki/Convolutional_Neural_Network#cite_note-schmidhuber2015-3" TargetMode="External"/><Relationship Id="rId11" Type="http://schemas.openxmlformats.org/officeDocument/2006/relationships/hyperlink" Target="https://confluence.horsch.com/display/DDISAPA/Dispo+KI" TargetMode="External"/><Relationship Id="rId5" Type="http://schemas.openxmlformats.org/officeDocument/2006/relationships/hyperlink" Target="https://de.wikipedia.org/wiki/Convolutional_Neural_Network#cite_note-fukushima1980-2" TargetMode="External"/><Relationship Id="rId10" Type="http://schemas.openxmlformats.org/officeDocument/2006/relationships/hyperlink" Target="https://de.wikipedia.org/wiki/Yann_LeCun" TargetMode="External"/><Relationship Id="rId4" Type="http://schemas.openxmlformats.org/officeDocument/2006/relationships/hyperlink" Target="https://de.wikipedia.org/wiki/Kunihiko_Fukushima" TargetMode="External"/><Relationship Id="rId9" Type="http://schemas.openxmlformats.org/officeDocument/2006/relationships/hyperlink" Target="https://de.wikipedia.org/wiki/Convolutional_Neural_Network#cite_note-Waibel1987-4" TargetMode="External"/><Relationship Id="rId14" Type="http://schemas.openxmlformats.org/officeDocument/2006/relationships/hyperlink" Target="https://huggingface.co/Helsinki-NLP/opus-mt-ine-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6D9B-AE85-460C-8D2D-44F8D792920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09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6D9B-AE85-460C-8D2D-44F8D792920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6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6D9B-AE85-460C-8D2D-44F8D792920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1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791C4-5FAD-4FDF-A9AF-FB884600561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19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KI Netz für Schätzpreis:</a:t>
            </a:r>
          </a:p>
          <a:p>
            <a:endParaRPr lang="de-DE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Eingesetzte Technologie: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Convolutional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Neural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Networks,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Dense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/Linear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Neural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Networks, Random Forests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Modellarchitektur je nach Produktgruppe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Doku: im Anhang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KI Netz für Zolltarifnummer:</a:t>
            </a:r>
          </a:p>
          <a:p>
            <a:endParaRPr lang="de-DE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Eingesetzte Technologie: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Convolutional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Neural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Networks (f</a:t>
            </a:r>
            <a:r>
              <a:rPr lang="de-DE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altendes neuronales Netzwerk)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ResNet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Modellarchitektur: Ensemble aus 5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ResNets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trainiert mit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KFold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-Cross-Validation, Average-Voting der einzelnen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ResNets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Doku: </a:t>
            </a:r>
            <a:r>
              <a:rPr lang="de-D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https://confluence.horsch.com/display/DKIML/Klassifizierung+Zolltarifnummer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Die CNN-Architektur wurde von </a:t>
            </a:r>
            <a:r>
              <a:rPr lang="de-DE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Kunihiko Fukushima"/>
              </a:rPr>
              <a:t>Kunihiko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Kunihiko Fukushima"/>
              </a:rPr>
              <a:t> Fukushima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unter dem Namen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Neocognitron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eingeführt.</a:t>
            </a:r>
            <a:r>
              <a:rPr lang="de-DE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r>
              <a:rPr lang="de-DE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[3]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Alex Waibel"/>
              </a:rPr>
              <a:t>Alex Waibels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CNN namens TDNN (1987) wurde durch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Backpropagation"/>
              </a:rPr>
              <a:t>Backpropagation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trainiert und erzielte Bewegungsinvarianz.</a:t>
            </a:r>
            <a:r>
              <a:rPr lang="de-DE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[4]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Auch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Yann LeCun"/>
              </a:rPr>
              <a:t>Yann </a:t>
            </a:r>
            <a:r>
              <a:rPr lang="de-DE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Yann LeCun"/>
              </a:rPr>
              <a:t>LeCun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publizierte wichtige Beiträge zu CNNs</a:t>
            </a:r>
            <a:endParaRPr lang="de-DE" dirty="0"/>
          </a:p>
          <a:p>
            <a:endParaRPr lang="de-DE" dirty="0"/>
          </a:p>
          <a:p>
            <a:r>
              <a:rPr lang="de-DE" dirty="0"/>
              <a:t>KI Netz für Dispo-KI:</a:t>
            </a:r>
          </a:p>
          <a:p>
            <a:endParaRPr lang="de-DE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Eingesetzte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Technologie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XGBoost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Decision Trees, Random Forests, Stacked Classifier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Modellarchitektur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Stacked Classifier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mit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XGBoost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und Random Forests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als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Input für den Stacked Classifier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Doku: </a:t>
            </a:r>
            <a:r>
              <a:rPr lang="de-D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1"/>
              </a:rPr>
              <a:t>https://confluence.horsch.com/display/DDISAPA/Dispo+KI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de-D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2"/>
              </a:rPr>
              <a:t>https://confluence.horsch.com/display/DZZTEAM1/Dispo+KI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KI Netz für Übersetzungsplattform: </a:t>
            </a:r>
          </a:p>
          <a:p>
            <a:endParaRPr lang="de-DE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Eingesetzte Technologie: </a:t>
            </a:r>
            <a:r>
              <a:rPr lang="de-DE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Pretrained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Transformer Models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Modellarchitektur: ein Transformer Model pro Sprachkombination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Doku: im Anhang, </a:t>
            </a:r>
            <a:r>
              <a:rPr lang="de-D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3"/>
              </a:rPr>
              <a:t>https://huggingface.co/facebook/mbart-large-50-many-to-many-mmt</a:t>
            </a:r>
            <a:r>
              <a:rPr lang="de-DE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de-D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4"/>
              </a:rPr>
              <a:t>https://huggingface.co/Helsinki-NLP/opus-mt-ine-ine</a:t>
            </a:r>
            <a:endParaRPr lang="de-DE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KI Transfer Plus, sehr gutes Programm, sehr gute Zusammenarbeit mit der OTH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96D9B-AE85-460C-8D2D-44F8D792920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9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9146234" y="-2513"/>
            <a:ext cx="2" cy="2330652"/>
          </a:xfrm>
          <a:prstGeom prst="line">
            <a:avLst/>
          </a:prstGeom>
          <a:ln>
            <a:solidFill>
              <a:srgbClr val="C21526"/>
            </a:solidFill>
            <a:round/>
          </a:ln>
        </p:spPr>
        <p:txBody>
          <a:bodyPr lIns="0" tIns="0" rIns="0" bIns="0"/>
          <a:lstStyle/>
          <a:p>
            <a:pPr lvl="0" defTabSz="287167">
              <a:tabLst/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Textfeld 6"/>
          <p:cNvSpPr txBox="1">
            <a:spLocks noChangeArrowheads="1"/>
          </p:cNvSpPr>
          <p:nvPr userDrawn="1"/>
        </p:nvSpPr>
        <p:spPr bwMode="auto">
          <a:xfrm>
            <a:off x="8604448" y="5008561"/>
            <a:ext cx="538064" cy="13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433" tIns="28717" rIns="57433" bIns="28717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fld id="{A4EBE76E-93B9-4F59-83C6-4E6C31D900B5}" type="slidenum">
              <a:rPr lang="de-DE" sz="5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‹Nr.›</a:t>
            </a:fld>
            <a:endParaRPr lang="de-DE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rot enthält.&#10;&#10;Automatisch generierte Beschreibung">
            <a:extLst>
              <a:ext uri="{FF2B5EF4-FFF2-40B4-BE49-F238E27FC236}">
                <a16:creationId xmlns:a16="http://schemas.microsoft.com/office/drawing/2014/main" id="{2CBC256B-C5B7-4560-BB2D-D74D8405A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3F122D6-1D63-4221-9750-4B9CEB225B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51470"/>
            <a:ext cx="1950163" cy="45503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F4E5D-60F1-4861-A22E-BE8754E9BCEB}" type="datetimeFigureOut">
              <a:rPr lang="de-DE" smtClean="0"/>
              <a:t>19.03.2024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A3FE1-F94A-4180-9A49-62D5B17EE2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4FA8E239-8B57-44A7-8F11-DEE9A41D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164701"/>
            <a:ext cx="6768000" cy="21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E5DD2D-7B2F-4A90-8A86-463890E3BE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746522"/>
            <a:ext cx="7886700" cy="3892332"/>
          </a:xfrm>
        </p:spPr>
        <p:txBody>
          <a:bodyPr/>
          <a:lstStyle>
            <a:lvl1pPr marL="135734" indent="-135734">
              <a:lnSpc>
                <a:spcPct val="100000"/>
              </a:lnSpc>
              <a:defRPr/>
            </a:lvl1pPr>
            <a:lvl2pPr marL="336953" indent="-201219">
              <a:lnSpc>
                <a:spcPct val="100000"/>
              </a:lnSpc>
              <a:defRPr/>
            </a:lvl2pPr>
            <a:lvl3pPr marL="472686" indent="-201219">
              <a:lnSpc>
                <a:spcPct val="100000"/>
              </a:lnSpc>
              <a:defRPr b="1"/>
            </a:lvl3pPr>
            <a:lvl4pPr marL="601276" indent="-128590">
              <a:lnSpc>
                <a:spcPct val="100000"/>
              </a:lnSpc>
              <a:defRPr b="1"/>
            </a:lvl4pPr>
            <a:lvl5pPr marL="737009" indent="-135734">
              <a:lnSpc>
                <a:spcPct val="100000"/>
              </a:lnSpc>
              <a:defRPr b="1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00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7795113-BFE7-18CF-F6AE-BE01B579D6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15778B-3004-A6D0-CE7B-C5DF45E04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Titel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02D909-F85E-5CBE-C6F7-99029661CD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31888"/>
            <a:ext cx="8229600" cy="345598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Text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399ADA6-BE84-A87F-DE72-A4520A3109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7747" y="242527"/>
            <a:ext cx="376671" cy="3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9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1098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- Untertitel - Logo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3651870"/>
            <a:ext cx="9144000" cy="1499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EF68A22-F74D-6843-2E2D-EFF1799A84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7584" y="3795886"/>
            <a:ext cx="6768752" cy="504056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11C4DD5-3BC9-30DD-C2CF-6934AAC2ED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7584" y="4372181"/>
            <a:ext cx="6984776" cy="71984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569E57E4-A497-7A11-A0CB-C13AC9E052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3614399"/>
          </a:xfrm>
          <a:custGeom>
            <a:avLst/>
            <a:gdLst>
              <a:gd name="connsiteX0" fmla="*/ 8576933 w 9144000"/>
              <a:gd name="connsiteY0" fmla="*/ 348936 h 3614399"/>
              <a:gd name="connsiteX1" fmla="*/ 8567516 w 9144000"/>
              <a:gd name="connsiteY1" fmla="*/ 355999 h 3614399"/>
              <a:gd name="connsiteX2" fmla="*/ 8551508 w 9144000"/>
              <a:gd name="connsiteY2" fmla="*/ 414853 h 3614399"/>
              <a:gd name="connsiteX3" fmla="*/ 8543033 w 9144000"/>
              <a:gd name="connsiteY3" fmla="*/ 446870 h 3614399"/>
              <a:gd name="connsiteX4" fmla="*/ 8527966 w 9144000"/>
              <a:gd name="connsiteY4" fmla="*/ 501959 h 3614399"/>
              <a:gd name="connsiteX5" fmla="*/ 8536441 w 9144000"/>
              <a:gd name="connsiteY5" fmla="*/ 512788 h 3614399"/>
              <a:gd name="connsiteX6" fmla="*/ 8549154 w 9144000"/>
              <a:gd name="connsiteY6" fmla="*/ 512788 h 3614399"/>
              <a:gd name="connsiteX7" fmla="*/ 8559983 w 9144000"/>
              <a:gd name="connsiteY7" fmla="*/ 504313 h 3614399"/>
              <a:gd name="connsiteX8" fmla="*/ 8574579 w 9144000"/>
              <a:gd name="connsiteY8" fmla="*/ 451108 h 3614399"/>
              <a:gd name="connsiteX9" fmla="*/ 8583054 w 9144000"/>
              <a:gd name="connsiteY9" fmla="*/ 446400 h 3614399"/>
              <a:gd name="connsiteX10" fmla="*/ 8640025 w 9144000"/>
              <a:gd name="connsiteY10" fmla="*/ 446400 h 3614399"/>
              <a:gd name="connsiteX11" fmla="*/ 8649442 w 9144000"/>
              <a:gd name="connsiteY11" fmla="*/ 438866 h 3614399"/>
              <a:gd name="connsiteX12" fmla="*/ 8653680 w 9144000"/>
              <a:gd name="connsiteY12" fmla="*/ 423329 h 3614399"/>
              <a:gd name="connsiteX13" fmla="*/ 8646617 w 9144000"/>
              <a:gd name="connsiteY13" fmla="*/ 414383 h 3614399"/>
              <a:gd name="connsiteX14" fmla="*/ 8589646 w 9144000"/>
              <a:gd name="connsiteY14" fmla="*/ 414383 h 3614399"/>
              <a:gd name="connsiteX15" fmla="*/ 8585879 w 9144000"/>
              <a:gd name="connsiteY15" fmla="*/ 409674 h 3614399"/>
              <a:gd name="connsiteX16" fmla="*/ 8600004 w 9144000"/>
              <a:gd name="connsiteY16" fmla="*/ 357882 h 3614399"/>
              <a:gd name="connsiteX17" fmla="*/ 8592942 w 9144000"/>
              <a:gd name="connsiteY17" fmla="*/ 348936 h 3614399"/>
              <a:gd name="connsiteX18" fmla="*/ 8461577 w 9144000"/>
              <a:gd name="connsiteY18" fmla="*/ 348936 h 3614399"/>
              <a:gd name="connsiteX19" fmla="*/ 8452160 w 9144000"/>
              <a:gd name="connsiteY19" fmla="*/ 355999 h 3614399"/>
              <a:gd name="connsiteX20" fmla="*/ 8436623 w 9144000"/>
              <a:gd name="connsiteY20" fmla="*/ 414853 h 3614399"/>
              <a:gd name="connsiteX21" fmla="*/ 8427677 w 9144000"/>
              <a:gd name="connsiteY21" fmla="*/ 446870 h 3614399"/>
              <a:gd name="connsiteX22" fmla="*/ 8412610 w 9144000"/>
              <a:gd name="connsiteY22" fmla="*/ 501959 h 3614399"/>
              <a:gd name="connsiteX23" fmla="*/ 8421085 w 9144000"/>
              <a:gd name="connsiteY23" fmla="*/ 512788 h 3614399"/>
              <a:gd name="connsiteX24" fmla="*/ 8433798 w 9144000"/>
              <a:gd name="connsiteY24" fmla="*/ 512788 h 3614399"/>
              <a:gd name="connsiteX25" fmla="*/ 8445098 w 9144000"/>
              <a:gd name="connsiteY25" fmla="*/ 504313 h 3614399"/>
              <a:gd name="connsiteX26" fmla="*/ 8459694 w 9144000"/>
              <a:gd name="connsiteY26" fmla="*/ 451108 h 3614399"/>
              <a:gd name="connsiteX27" fmla="*/ 8465815 w 9144000"/>
              <a:gd name="connsiteY27" fmla="*/ 446400 h 3614399"/>
              <a:gd name="connsiteX28" fmla="*/ 8525140 w 9144000"/>
              <a:gd name="connsiteY28" fmla="*/ 446400 h 3614399"/>
              <a:gd name="connsiteX29" fmla="*/ 8534086 w 9144000"/>
              <a:gd name="connsiteY29" fmla="*/ 439337 h 3614399"/>
              <a:gd name="connsiteX30" fmla="*/ 8538324 w 9144000"/>
              <a:gd name="connsiteY30" fmla="*/ 423799 h 3614399"/>
              <a:gd name="connsiteX31" fmla="*/ 8531261 w 9144000"/>
              <a:gd name="connsiteY31" fmla="*/ 414853 h 3614399"/>
              <a:gd name="connsiteX32" fmla="*/ 8474290 w 9144000"/>
              <a:gd name="connsiteY32" fmla="*/ 414853 h 3614399"/>
              <a:gd name="connsiteX33" fmla="*/ 8470523 w 9144000"/>
              <a:gd name="connsiteY33" fmla="*/ 409674 h 3614399"/>
              <a:gd name="connsiteX34" fmla="*/ 8484648 w 9144000"/>
              <a:gd name="connsiteY34" fmla="*/ 357882 h 3614399"/>
              <a:gd name="connsiteX35" fmla="*/ 8477586 w 9144000"/>
              <a:gd name="connsiteY35" fmla="*/ 348936 h 3614399"/>
              <a:gd name="connsiteX36" fmla="*/ 8526082 w 9144000"/>
              <a:gd name="connsiteY36" fmla="*/ 270306 h 3614399"/>
              <a:gd name="connsiteX37" fmla="*/ 8686638 w 9144000"/>
              <a:gd name="connsiteY37" fmla="*/ 430862 h 3614399"/>
              <a:gd name="connsiteX38" fmla="*/ 8526082 w 9144000"/>
              <a:gd name="connsiteY38" fmla="*/ 591418 h 3614399"/>
              <a:gd name="connsiteX39" fmla="*/ 8365526 w 9144000"/>
              <a:gd name="connsiteY39" fmla="*/ 430862 h 3614399"/>
              <a:gd name="connsiteX40" fmla="*/ 8526082 w 9144000"/>
              <a:gd name="connsiteY40" fmla="*/ 270306 h 3614399"/>
              <a:gd name="connsiteX41" fmla="*/ 8526082 w 9144000"/>
              <a:gd name="connsiteY41" fmla="*/ 254297 h 3614399"/>
              <a:gd name="connsiteX42" fmla="*/ 8349517 w 9144000"/>
              <a:gd name="connsiteY42" fmla="*/ 430862 h 3614399"/>
              <a:gd name="connsiteX43" fmla="*/ 8526082 w 9144000"/>
              <a:gd name="connsiteY43" fmla="*/ 607426 h 3614399"/>
              <a:gd name="connsiteX44" fmla="*/ 8702646 w 9144000"/>
              <a:gd name="connsiteY44" fmla="*/ 430862 h 3614399"/>
              <a:gd name="connsiteX45" fmla="*/ 8526082 w 9144000"/>
              <a:gd name="connsiteY45" fmla="*/ 254297 h 3614399"/>
              <a:gd name="connsiteX46" fmla="*/ 0 w 9144000"/>
              <a:gd name="connsiteY46" fmla="*/ 0 h 3614399"/>
              <a:gd name="connsiteX47" fmla="*/ 9144000 w 9144000"/>
              <a:gd name="connsiteY47" fmla="*/ 0 h 3614399"/>
              <a:gd name="connsiteX48" fmla="*/ 9144000 w 9144000"/>
              <a:gd name="connsiteY48" fmla="*/ 3614399 h 3614399"/>
              <a:gd name="connsiteX49" fmla="*/ 0 w 9144000"/>
              <a:gd name="connsiteY49" fmla="*/ 3614399 h 36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144000" h="3614399">
                <a:moveTo>
                  <a:pt x="8576933" y="348936"/>
                </a:moveTo>
                <a:cubicBezTo>
                  <a:pt x="8572695" y="348936"/>
                  <a:pt x="8568929" y="351761"/>
                  <a:pt x="8567516" y="355999"/>
                </a:cubicBezTo>
                <a:lnTo>
                  <a:pt x="8551508" y="414853"/>
                </a:lnTo>
                <a:lnTo>
                  <a:pt x="8543033" y="446870"/>
                </a:lnTo>
                <a:lnTo>
                  <a:pt x="8527966" y="501959"/>
                </a:lnTo>
                <a:cubicBezTo>
                  <a:pt x="8526553" y="507609"/>
                  <a:pt x="8530791" y="512788"/>
                  <a:pt x="8536441" y="512788"/>
                </a:cubicBezTo>
                <a:lnTo>
                  <a:pt x="8549154" y="512788"/>
                </a:lnTo>
                <a:cubicBezTo>
                  <a:pt x="8554333" y="512788"/>
                  <a:pt x="8559041" y="509492"/>
                  <a:pt x="8559983" y="504313"/>
                </a:cubicBezTo>
                <a:lnTo>
                  <a:pt x="8574579" y="451108"/>
                </a:lnTo>
                <a:cubicBezTo>
                  <a:pt x="8575520" y="448283"/>
                  <a:pt x="8580229" y="446400"/>
                  <a:pt x="8583054" y="446400"/>
                </a:cubicBezTo>
                <a:lnTo>
                  <a:pt x="8640025" y="446400"/>
                </a:lnTo>
                <a:cubicBezTo>
                  <a:pt x="8644734" y="446400"/>
                  <a:pt x="8648500" y="443575"/>
                  <a:pt x="8649442" y="438866"/>
                </a:cubicBezTo>
                <a:lnTo>
                  <a:pt x="8653680" y="423329"/>
                </a:lnTo>
                <a:cubicBezTo>
                  <a:pt x="8655092" y="418620"/>
                  <a:pt x="8651326" y="414383"/>
                  <a:pt x="8646617" y="414383"/>
                </a:cubicBezTo>
                <a:lnTo>
                  <a:pt x="8589646" y="414383"/>
                </a:lnTo>
                <a:cubicBezTo>
                  <a:pt x="8586821" y="414853"/>
                  <a:pt x="8584937" y="412499"/>
                  <a:pt x="8585879" y="409674"/>
                </a:cubicBezTo>
                <a:lnTo>
                  <a:pt x="8600004" y="357882"/>
                </a:lnTo>
                <a:cubicBezTo>
                  <a:pt x="8601417" y="353174"/>
                  <a:pt x="8597650" y="348936"/>
                  <a:pt x="8592942" y="348936"/>
                </a:cubicBezTo>
                <a:close/>
                <a:moveTo>
                  <a:pt x="8461577" y="348936"/>
                </a:moveTo>
                <a:cubicBezTo>
                  <a:pt x="8457339" y="348936"/>
                  <a:pt x="8453573" y="351761"/>
                  <a:pt x="8452160" y="355999"/>
                </a:cubicBezTo>
                <a:lnTo>
                  <a:pt x="8436623" y="414853"/>
                </a:lnTo>
                <a:lnTo>
                  <a:pt x="8427677" y="446870"/>
                </a:lnTo>
                <a:lnTo>
                  <a:pt x="8412610" y="501959"/>
                </a:lnTo>
                <a:cubicBezTo>
                  <a:pt x="8411197" y="507609"/>
                  <a:pt x="8415435" y="512788"/>
                  <a:pt x="8421085" y="512788"/>
                </a:cubicBezTo>
                <a:lnTo>
                  <a:pt x="8433798" y="512788"/>
                </a:lnTo>
                <a:cubicBezTo>
                  <a:pt x="8438977" y="512788"/>
                  <a:pt x="8443685" y="509492"/>
                  <a:pt x="8445098" y="504313"/>
                </a:cubicBezTo>
                <a:lnTo>
                  <a:pt x="8459694" y="451108"/>
                </a:lnTo>
                <a:cubicBezTo>
                  <a:pt x="8460635" y="448283"/>
                  <a:pt x="8462990" y="446400"/>
                  <a:pt x="8465815" y="446400"/>
                </a:cubicBezTo>
                <a:lnTo>
                  <a:pt x="8525140" y="446400"/>
                </a:lnTo>
                <a:cubicBezTo>
                  <a:pt x="8528907" y="446400"/>
                  <a:pt x="8532674" y="443575"/>
                  <a:pt x="8534086" y="439337"/>
                </a:cubicBezTo>
                <a:lnTo>
                  <a:pt x="8538324" y="423799"/>
                </a:lnTo>
                <a:cubicBezTo>
                  <a:pt x="8539736" y="419091"/>
                  <a:pt x="8535970" y="414853"/>
                  <a:pt x="8531261" y="414853"/>
                </a:cubicBezTo>
                <a:lnTo>
                  <a:pt x="8474290" y="414853"/>
                </a:lnTo>
                <a:cubicBezTo>
                  <a:pt x="8471465" y="414853"/>
                  <a:pt x="8469581" y="412499"/>
                  <a:pt x="8470523" y="409674"/>
                </a:cubicBezTo>
                <a:lnTo>
                  <a:pt x="8484648" y="357882"/>
                </a:lnTo>
                <a:cubicBezTo>
                  <a:pt x="8486061" y="353174"/>
                  <a:pt x="8482294" y="348936"/>
                  <a:pt x="8477586" y="348936"/>
                </a:cubicBezTo>
                <a:close/>
                <a:moveTo>
                  <a:pt x="8526082" y="270306"/>
                </a:moveTo>
                <a:cubicBezTo>
                  <a:pt x="8614599" y="270306"/>
                  <a:pt x="8686638" y="342344"/>
                  <a:pt x="8686638" y="430862"/>
                </a:cubicBezTo>
                <a:cubicBezTo>
                  <a:pt x="8686638" y="519379"/>
                  <a:pt x="8614599" y="591418"/>
                  <a:pt x="8526082" y="591418"/>
                </a:cubicBezTo>
                <a:cubicBezTo>
                  <a:pt x="8437564" y="591418"/>
                  <a:pt x="8365526" y="519379"/>
                  <a:pt x="8365526" y="430862"/>
                </a:cubicBezTo>
                <a:cubicBezTo>
                  <a:pt x="8365526" y="342344"/>
                  <a:pt x="8437564" y="270306"/>
                  <a:pt x="8526082" y="270306"/>
                </a:cubicBezTo>
                <a:close/>
                <a:moveTo>
                  <a:pt x="8526082" y="254297"/>
                </a:moveTo>
                <a:cubicBezTo>
                  <a:pt x="8428618" y="254297"/>
                  <a:pt x="8349517" y="333398"/>
                  <a:pt x="8349517" y="430862"/>
                </a:cubicBezTo>
                <a:cubicBezTo>
                  <a:pt x="8349517" y="528325"/>
                  <a:pt x="8428618" y="607426"/>
                  <a:pt x="8526082" y="607426"/>
                </a:cubicBezTo>
                <a:cubicBezTo>
                  <a:pt x="8623545" y="607426"/>
                  <a:pt x="8702646" y="528325"/>
                  <a:pt x="8702646" y="430862"/>
                </a:cubicBezTo>
                <a:cubicBezTo>
                  <a:pt x="8702646" y="333398"/>
                  <a:pt x="8623545" y="254297"/>
                  <a:pt x="8526082" y="254297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614399"/>
                </a:lnTo>
                <a:lnTo>
                  <a:pt x="0" y="36143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das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3205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489" y="-14512"/>
            <a:ext cx="9141023" cy="427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tabLst>
                <a:tab pos="239306" algn="l"/>
              </a:tabLst>
            </a:pPr>
            <a:endParaRPr sz="1800" dirty="0"/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8604448" y="5008561"/>
            <a:ext cx="538064" cy="13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433" tIns="28717" rIns="57433" bIns="28717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>
              <a:defRPr/>
            </a:pPr>
            <a:fld id="{A4EBE76E-93B9-4F59-83C6-4E6C31D900B5}" type="slidenum">
              <a:rPr lang="de-DE" sz="500" smtClean="0"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‹Nr.›</a:t>
            </a:fld>
            <a:endParaRPr lang="de-DE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8A370E-7FB9-68D1-47AD-D2D442BB86D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1252" y="46352"/>
            <a:ext cx="502228" cy="5022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</p:sldLayoutIdLst>
  <p:transition spd="med"/>
  <p:hf hdr="0" ftr="0" dt="0"/>
  <p:txStyles>
    <p:titleStyle>
      <a:lvl1pPr defTabSz="816632">
        <a:defRPr sz="2300">
          <a:latin typeface="Arial Bold"/>
          <a:ea typeface="Arial Bold"/>
          <a:cs typeface="Arial Bold"/>
          <a:sym typeface="Arial Bold"/>
        </a:defRPr>
      </a:lvl1pPr>
      <a:lvl2pPr defTabSz="816632">
        <a:defRPr sz="2300">
          <a:latin typeface="Arial Bold"/>
          <a:ea typeface="Arial Bold"/>
          <a:cs typeface="Arial Bold"/>
          <a:sym typeface="Arial Bold"/>
        </a:defRPr>
      </a:lvl2pPr>
      <a:lvl3pPr defTabSz="816632">
        <a:defRPr sz="2300">
          <a:latin typeface="Arial Bold"/>
          <a:ea typeface="Arial Bold"/>
          <a:cs typeface="Arial Bold"/>
          <a:sym typeface="Arial Bold"/>
        </a:defRPr>
      </a:lvl3pPr>
      <a:lvl4pPr defTabSz="816632">
        <a:defRPr sz="2300">
          <a:latin typeface="Arial Bold"/>
          <a:ea typeface="Arial Bold"/>
          <a:cs typeface="Arial Bold"/>
          <a:sym typeface="Arial Bold"/>
        </a:defRPr>
      </a:lvl4pPr>
      <a:lvl5pPr defTabSz="816632">
        <a:defRPr sz="2300">
          <a:latin typeface="Arial Bold"/>
          <a:ea typeface="Arial Bold"/>
          <a:cs typeface="Arial Bold"/>
          <a:sym typeface="Arial Bold"/>
        </a:defRPr>
      </a:lvl5pPr>
      <a:lvl6pPr defTabSz="816632">
        <a:defRPr sz="2300">
          <a:latin typeface="Arial Bold"/>
          <a:ea typeface="Arial Bold"/>
          <a:cs typeface="Arial Bold"/>
          <a:sym typeface="Arial Bold"/>
        </a:defRPr>
      </a:lvl6pPr>
      <a:lvl7pPr defTabSz="816632">
        <a:defRPr sz="2300">
          <a:latin typeface="Arial Bold"/>
          <a:ea typeface="Arial Bold"/>
          <a:cs typeface="Arial Bold"/>
          <a:sym typeface="Arial Bold"/>
        </a:defRPr>
      </a:lvl7pPr>
      <a:lvl8pPr defTabSz="816632">
        <a:defRPr sz="2300">
          <a:latin typeface="Arial Bold"/>
          <a:ea typeface="Arial Bold"/>
          <a:cs typeface="Arial Bold"/>
          <a:sym typeface="Arial Bold"/>
        </a:defRPr>
      </a:lvl8pPr>
      <a:lvl9pPr defTabSz="816632">
        <a:defRPr sz="2300">
          <a:latin typeface="Arial Bold"/>
          <a:ea typeface="Arial Bold"/>
          <a:cs typeface="Arial Bold"/>
          <a:sym typeface="Arial Bold"/>
        </a:defRPr>
      </a:lvl9pPr>
    </p:titleStyle>
    <p:bodyStyle>
      <a:lvl1pPr marL="306112" indent="-306112" defTabSz="816632">
        <a:spcBef>
          <a:spcPts val="377"/>
        </a:spcBef>
        <a:defRPr sz="1800">
          <a:latin typeface="Arial"/>
          <a:ea typeface="Arial"/>
          <a:cs typeface="Arial"/>
          <a:sym typeface="Arial"/>
        </a:defRPr>
      </a:lvl1pPr>
      <a:lvl2pPr marL="805885" indent="-397070" defTabSz="816632">
        <a:spcBef>
          <a:spcPts val="377"/>
        </a:spcBef>
        <a:buSzPct val="100000"/>
        <a:buChar char="–"/>
        <a:defRPr sz="1800">
          <a:latin typeface="Arial"/>
          <a:ea typeface="Arial"/>
          <a:cs typeface="Arial"/>
          <a:sym typeface="Arial"/>
        </a:defRPr>
      </a:lvl2pPr>
      <a:lvl3pPr marL="1134599" indent="-317966" defTabSz="816632">
        <a:spcBef>
          <a:spcPts val="377"/>
        </a:spcBef>
        <a:buSzPct val="100000"/>
        <a:buChar char="•"/>
        <a:defRPr sz="1800">
          <a:latin typeface="Arial"/>
          <a:ea typeface="Arial"/>
          <a:cs typeface="Arial"/>
          <a:sym typeface="Arial"/>
        </a:defRPr>
      </a:lvl3pPr>
      <a:lvl4pPr marL="1543413" indent="-317966" defTabSz="816632">
        <a:spcBef>
          <a:spcPts val="377"/>
        </a:spcBef>
        <a:buSzPct val="100000"/>
        <a:buChar char="–"/>
        <a:defRPr sz="1800">
          <a:latin typeface="Arial"/>
          <a:ea typeface="Arial"/>
          <a:cs typeface="Arial"/>
          <a:sym typeface="Arial"/>
        </a:defRPr>
      </a:lvl4pPr>
      <a:lvl5pPr marL="1951230" indent="-317966" defTabSz="816632">
        <a:spcBef>
          <a:spcPts val="377"/>
        </a:spcBef>
        <a:buSzPct val="100000"/>
        <a:buChar char="»"/>
        <a:defRPr sz="1800">
          <a:latin typeface="Arial"/>
          <a:ea typeface="Arial"/>
          <a:cs typeface="Arial"/>
          <a:sym typeface="Arial"/>
        </a:defRPr>
      </a:lvl5pPr>
      <a:lvl6pPr marL="2238398" indent="-317966" defTabSz="816632">
        <a:spcBef>
          <a:spcPts val="377"/>
        </a:spcBef>
        <a:buSzPct val="100000"/>
        <a:buChar char="•"/>
        <a:defRPr sz="1800">
          <a:latin typeface="Arial"/>
          <a:ea typeface="Arial"/>
          <a:cs typeface="Arial"/>
          <a:sym typeface="Arial"/>
        </a:defRPr>
      </a:lvl6pPr>
      <a:lvl7pPr marL="2525566" indent="-317967" defTabSz="816632">
        <a:spcBef>
          <a:spcPts val="377"/>
        </a:spcBef>
        <a:buSzPct val="100000"/>
        <a:buChar char="•"/>
        <a:defRPr sz="1800">
          <a:latin typeface="Arial"/>
          <a:ea typeface="Arial"/>
          <a:cs typeface="Arial"/>
          <a:sym typeface="Arial"/>
        </a:defRPr>
      </a:lvl7pPr>
      <a:lvl8pPr marL="2812733" indent="-317967" defTabSz="816632">
        <a:spcBef>
          <a:spcPts val="377"/>
        </a:spcBef>
        <a:buSzPct val="100000"/>
        <a:buChar char="•"/>
        <a:defRPr sz="1800">
          <a:latin typeface="Arial"/>
          <a:ea typeface="Arial"/>
          <a:cs typeface="Arial"/>
          <a:sym typeface="Arial"/>
        </a:defRPr>
      </a:lvl8pPr>
      <a:lvl9pPr marL="3099900" indent="-317967" defTabSz="816632">
        <a:spcBef>
          <a:spcPts val="377"/>
        </a:spcBef>
        <a:buSzPct val="100000"/>
        <a:buChar char="•"/>
        <a:defRPr sz="1800">
          <a:latin typeface="Arial"/>
          <a:ea typeface="Arial"/>
          <a:cs typeface="Arial"/>
          <a:sym typeface="Arial"/>
        </a:defRPr>
      </a:lvl9pPr>
    </p:bodyStyle>
    <p:otherStyle>
      <a:lvl1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1pPr>
      <a:lvl2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2pPr>
      <a:lvl3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3pPr>
      <a:lvl4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4pPr>
      <a:lvl5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5pPr>
      <a:lvl6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6pPr>
      <a:lvl7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7pPr>
      <a:lvl8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8pPr>
      <a:lvl9pPr algn="r" defTabSz="816632">
        <a:tabLst>
          <a:tab pos="239306" algn="l"/>
        </a:tabLst>
        <a:defRPr sz="800">
          <a:solidFill>
            <a:schemeClr val="tx1"/>
          </a:solidFill>
          <a:latin typeface="+mn-lt"/>
          <a:ea typeface="+mn-ea"/>
          <a:cs typeface="+mn-cs"/>
          <a:sym typeface="Avenir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pm.horsch.com/3DWebView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m3iztkEFaw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7cC3OPwgt1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Ivmh5EYJ5g0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12B33-9384-1CE2-AA17-F60E3B8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3867894"/>
            <a:ext cx="8856984" cy="1080120"/>
          </a:xfrm>
        </p:spPr>
        <p:txBody>
          <a:bodyPr/>
          <a:lstStyle/>
          <a:p>
            <a:pPr algn="ctr"/>
            <a:r>
              <a:rPr lang="de-DE" sz="3200" dirty="0"/>
              <a:t>TH-Deggendorf, 19. März 2024</a:t>
            </a:r>
            <a:endParaRPr lang="de-DE" dirty="0"/>
          </a:p>
        </p:txBody>
      </p:sp>
      <p:pic>
        <p:nvPicPr>
          <p:cNvPr id="6" name="Bildplatzhalter 5" descr="Ein Bild, das Himmel, draußen, Gras, Outdoorobjekt enthält.&#10;&#10;Automatisch generierte Beschreibung">
            <a:extLst>
              <a:ext uri="{FF2B5EF4-FFF2-40B4-BE49-F238E27FC236}">
                <a16:creationId xmlns:a16="http://schemas.microsoft.com/office/drawing/2014/main" id="{A67124F9-6C6B-E056-72F9-D3522BAF18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9" b="20259"/>
          <a:stretch>
            <a:fillRect/>
          </a:stretch>
        </p:blipFill>
        <p:spPr>
          <a:xfrm>
            <a:off x="0" y="2307"/>
            <a:ext cx="9144000" cy="3721571"/>
          </a:xfrm>
        </p:spPr>
      </p:pic>
    </p:spTree>
    <p:extLst>
      <p:ext uri="{BB962C8B-B14F-4D97-AF65-F5344CB8AC3E}">
        <p14:creationId xmlns:p14="http://schemas.microsoft.com/office/powerpoint/2010/main" val="48865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8C20489-B6CE-7525-CC43-E2037D6C14A1}"/>
              </a:ext>
            </a:extLst>
          </p:cNvPr>
          <p:cNvSpPr/>
          <p:nvPr/>
        </p:nvSpPr>
        <p:spPr>
          <a:xfrm>
            <a:off x="3491880" y="2277934"/>
            <a:ext cx="1898153" cy="1405926"/>
          </a:xfrm>
          <a:prstGeom prst="rect">
            <a:avLst/>
          </a:prstGeom>
          <a:solidFill>
            <a:srgbClr val="FFF6B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endParaRPr lang="de-DE" sz="2500">
              <a:solidFill>
                <a:srgbClr val="00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BC28104-6291-0E18-7410-76D5B3A5AF73}"/>
              </a:ext>
            </a:extLst>
          </p:cNvPr>
          <p:cNvSpPr/>
          <p:nvPr/>
        </p:nvSpPr>
        <p:spPr>
          <a:xfrm>
            <a:off x="6603975" y="2288401"/>
            <a:ext cx="1779165" cy="1384990"/>
          </a:xfrm>
          <a:prstGeom prst="rect">
            <a:avLst/>
          </a:prstGeom>
          <a:solidFill>
            <a:srgbClr val="FFF6B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endParaRPr lang="de-DE" sz="2500" dirty="0">
              <a:solidFill>
                <a:srgbClr val="00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501F39B-28F8-12AE-1FB4-6F4638CF6907}"/>
              </a:ext>
            </a:extLst>
          </p:cNvPr>
          <p:cNvSpPr/>
          <p:nvPr/>
        </p:nvSpPr>
        <p:spPr>
          <a:xfrm>
            <a:off x="418714" y="2320718"/>
            <a:ext cx="1898153" cy="1384989"/>
          </a:xfrm>
          <a:prstGeom prst="rect">
            <a:avLst/>
          </a:prstGeom>
          <a:solidFill>
            <a:srgbClr val="FFF6B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endParaRPr lang="de-DE" sz="2500">
              <a:solidFill>
                <a:srgbClr val="000000"/>
              </a:solidFill>
            </a:endParaRPr>
          </a:p>
        </p:txBody>
      </p:sp>
      <p:sp>
        <p:nvSpPr>
          <p:cNvPr id="6" name="Abgerundetes Rechteck 109">
            <a:extLst>
              <a:ext uri="{FF2B5EF4-FFF2-40B4-BE49-F238E27FC236}">
                <a16:creationId xmlns:a16="http://schemas.microsoft.com/office/drawing/2014/main" id="{B709CE9A-F625-8FC0-2B84-B8B3288070DC}"/>
              </a:ext>
            </a:extLst>
          </p:cNvPr>
          <p:cNvSpPr/>
          <p:nvPr/>
        </p:nvSpPr>
        <p:spPr bwMode="auto">
          <a:xfrm>
            <a:off x="6589744" y="1566643"/>
            <a:ext cx="1977460" cy="646327"/>
          </a:xfrm>
          <a:prstGeom prst="roundRect">
            <a:avLst>
              <a:gd name="adj" fmla="val 15679"/>
            </a:avLst>
          </a:prstGeom>
          <a:solidFill>
            <a:srgbClr val="C00000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376" tIns="45688" rIns="91376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737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1200" b="1" dirty="0">
              <a:solidFill>
                <a:schemeClr val="bg1"/>
              </a:solidFill>
              <a:latin typeface="Arial" panose="020B0604020202020204" pitchFamily="34" charset="0"/>
              <a:ea typeface="ＭＳ Ｐゴシック" pitchFamily="64" charset="-128"/>
              <a:cs typeface="Arial" panose="020B0604020202020204" pitchFamily="34" charset="0"/>
            </a:endParaRPr>
          </a:p>
        </p:txBody>
      </p:sp>
      <p:sp>
        <p:nvSpPr>
          <p:cNvPr id="7" name="Abgerundetes Rechteck 109">
            <a:extLst>
              <a:ext uri="{FF2B5EF4-FFF2-40B4-BE49-F238E27FC236}">
                <a16:creationId xmlns:a16="http://schemas.microsoft.com/office/drawing/2014/main" id="{85EA42C6-325B-9433-4095-C2BB555B6ED6}"/>
              </a:ext>
            </a:extLst>
          </p:cNvPr>
          <p:cNvSpPr/>
          <p:nvPr/>
        </p:nvSpPr>
        <p:spPr bwMode="auto">
          <a:xfrm>
            <a:off x="3486596" y="1566644"/>
            <a:ext cx="1977460" cy="646327"/>
          </a:xfrm>
          <a:prstGeom prst="roundRect">
            <a:avLst>
              <a:gd name="adj" fmla="val 15679"/>
            </a:avLst>
          </a:prstGeom>
          <a:solidFill>
            <a:srgbClr val="C00000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376" tIns="45688" rIns="91376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7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64" charset="-128"/>
                <a:cs typeface="Arial" panose="020B0604020202020204" pitchFamily="34" charset="0"/>
              </a:rPr>
              <a:t>SAP &amp; Applikationen</a:t>
            </a:r>
          </a:p>
        </p:txBody>
      </p:sp>
      <p:sp>
        <p:nvSpPr>
          <p:cNvPr id="8" name="Abgerundetes Rechteck 109">
            <a:extLst>
              <a:ext uri="{FF2B5EF4-FFF2-40B4-BE49-F238E27FC236}">
                <a16:creationId xmlns:a16="http://schemas.microsoft.com/office/drawing/2014/main" id="{937E8AD2-269E-C89F-A56C-F87E6315241C}"/>
              </a:ext>
            </a:extLst>
          </p:cNvPr>
          <p:cNvSpPr/>
          <p:nvPr/>
        </p:nvSpPr>
        <p:spPr bwMode="auto">
          <a:xfrm>
            <a:off x="390253" y="1556707"/>
            <a:ext cx="1977460" cy="646327"/>
          </a:xfrm>
          <a:prstGeom prst="roundRect">
            <a:avLst>
              <a:gd name="adj" fmla="val 15679"/>
            </a:avLst>
          </a:prstGeom>
          <a:solidFill>
            <a:srgbClr val="C00000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376" tIns="45688" rIns="91376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7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64" charset="-128"/>
                <a:cs typeface="Arial" panose="020B0604020202020204" pitchFamily="34" charset="0"/>
              </a:rPr>
              <a:t>IT Infrastruktur</a:t>
            </a:r>
          </a:p>
        </p:txBody>
      </p:sp>
      <p:sp>
        <p:nvSpPr>
          <p:cNvPr id="9" name="Abgerundetes Rechteck 109">
            <a:extLst>
              <a:ext uri="{FF2B5EF4-FFF2-40B4-BE49-F238E27FC236}">
                <a16:creationId xmlns:a16="http://schemas.microsoft.com/office/drawing/2014/main" id="{AA9B4D05-9FD8-B0A3-C136-A96B9825A4A0}"/>
              </a:ext>
            </a:extLst>
          </p:cNvPr>
          <p:cNvSpPr/>
          <p:nvPr/>
        </p:nvSpPr>
        <p:spPr bwMode="auto">
          <a:xfrm>
            <a:off x="3486596" y="435583"/>
            <a:ext cx="1977460" cy="646327"/>
          </a:xfrm>
          <a:prstGeom prst="roundRect">
            <a:avLst>
              <a:gd name="adj" fmla="val 15679"/>
            </a:avLst>
          </a:pr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376" tIns="45688" rIns="91376" bIns="45688" numCol="1" rtlCol="0" anchor="ctr" anchorCtr="0" compatLnSpc="1">
            <a:prstTxWarp prst="textNoShape">
              <a:avLst/>
            </a:prstTxWarp>
          </a:bodyPr>
          <a:lstStyle/>
          <a:p>
            <a:pPr algn="ctr" defTabSz="9137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64" charset="-128"/>
                <a:cs typeface="Arial" panose="020B0604020202020204" pitchFamily="34" charset="0"/>
              </a:rPr>
              <a:t>Digitalisierung</a:t>
            </a:r>
          </a:p>
        </p:txBody>
      </p: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642A9E1-8D46-EDB2-9C1D-C3E770B2A3F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1378984" y="1260734"/>
            <a:ext cx="3096343" cy="295972"/>
          </a:xfrm>
          <a:prstGeom prst="bentConnector2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FE5BD07-886D-B3CE-D60A-CA1AE418A9A9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71925" y="1263242"/>
            <a:ext cx="606802" cy="1"/>
          </a:xfrm>
          <a:prstGeom prst="bentConnector3">
            <a:avLst>
              <a:gd name="adj1" fmla="val 50000"/>
            </a:avLst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0066EE88-6E4E-0D3D-E9EF-9F3A50CBDEC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482129" y="1258870"/>
            <a:ext cx="3096344" cy="307773"/>
          </a:xfrm>
          <a:prstGeom prst="bentConnector2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Bildplatzhalter 5" descr="Microsoft Edge">
            <a:extLst>
              <a:ext uri="{FF2B5EF4-FFF2-40B4-BE49-F238E27FC236}">
                <a16:creationId xmlns:a16="http://schemas.microsoft.com/office/drawing/2014/main" id="{2ACAE19C-6161-CB78-1EC5-C47F04718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6202" y="1663161"/>
            <a:ext cx="1029895" cy="393602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E2954B3-39A8-389B-7187-321FF7C71322}"/>
              </a:ext>
            </a:extLst>
          </p:cNvPr>
          <p:cNvSpPr txBox="1"/>
          <p:nvPr/>
        </p:nvSpPr>
        <p:spPr>
          <a:xfrm>
            <a:off x="3567336" y="2322032"/>
            <a:ext cx="1898153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S/4 Hana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SF, GTS, BW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 Commerce (Portal)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Fiori….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6D6EF94-6CC6-D489-2391-C558E3DDCF25}"/>
              </a:ext>
            </a:extLst>
          </p:cNvPr>
          <p:cNvSpPr txBox="1"/>
          <p:nvPr/>
        </p:nvSpPr>
        <p:spPr>
          <a:xfrm>
            <a:off x="490721" y="2366447"/>
            <a:ext cx="2020708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Kommunikation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HW, Vernetzung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Sicherheit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Speicherung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4DC1ED5-B9FA-A7BD-540C-206DE75471CC}"/>
              </a:ext>
            </a:extLst>
          </p:cNvPr>
          <p:cNvSpPr txBox="1"/>
          <p:nvPr/>
        </p:nvSpPr>
        <p:spPr>
          <a:xfrm>
            <a:off x="6669051" y="2298870"/>
            <a:ext cx="1898153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Connect (IoT)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 - Themen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 nicht SAP-Themen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Neues</a:t>
            </a:r>
          </a:p>
          <a:p>
            <a:pPr defTabSz="1300130" latinLnBrk="1" hangingPunct="0">
              <a:tabLst>
                <a:tab pos="38099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Kooperationen</a:t>
            </a:r>
          </a:p>
          <a:p>
            <a:pPr defTabSz="1300130" latinLnBrk="1" hangingPunct="0">
              <a:tabLst>
                <a:tab pos="380990" algn="l"/>
              </a:tabLst>
            </a:pPr>
            <a:endParaRPr lang="de-DE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28">
            <a:extLst>
              <a:ext uri="{FF2B5EF4-FFF2-40B4-BE49-F238E27FC236}">
                <a16:creationId xmlns:a16="http://schemas.microsoft.com/office/drawing/2014/main" id="{B673B69E-D236-2E8A-356E-7974AF370942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Digitalisierung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1DE90DB-8089-3E51-0ADD-532560148E18}"/>
              </a:ext>
            </a:extLst>
          </p:cNvPr>
          <p:cNvSpPr txBox="1"/>
          <p:nvPr/>
        </p:nvSpPr>
        <p:spPr>
          <a:xfrm>
            <a:off x="3635896" y="4247247"/>
            <a:ext cx="4752527" cy="307773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buClrTx/>
              <a:buSzTx/>
              <a:tabLst>
                <a:tab pos="381000" algn="l"/>
              </a:tabLst>
            </a:pPr>
            <a:r>
              <a:rPr lang="de-D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Prozessmanager in den </a:t>
            </a:r>
            <a:r>
              <a:rPr lang="de-D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  <a:endParaRPr lang="de-D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feil: nach oben und unten 10">
            <a:extLst>
              <a:ext uri="{FF2B5EF4-FFF2-40B4-BE49-F238E27FC236}">
                <a16:creationId xmlns:a16="http://schemas.microsoft.com/office/drawing/2014/main" id="{99E30360-E656-6150-903D-EB1CB8844485}"/>
              </a:ext>
            </a:extLst>
          </p:cNvPr>
          <p:cNvSpPr/>
          <p:nvPr/>
        </p:nvSpPr>
        <p:spPr>
          <a:xfrm>
            <a:off x="4516412" y="3743694"/>
            <a:ext cx="338336" cy="489952"/>
          </a:xfrm>
          <a:prstGeom prst="upDownArrow">
            <a:avLst>
              <a:gd name="adj1" fmla="val 34774"/>
              <a:gd name="adj2" fmla="val 50000"/>
            </a:avLst>
          </a:prstGeom>
          <a:solidFill>
            <a:schemeClr val="tx1"/>
          </a:solidFill>
          <a:ln w="22225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de-DE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E8FC48-9025-1F7A-93E3-BBBAAD0241D0}"/>
              </a:ext>
            </a:extLst>
          </p:cNvPr>
          <p:cNvSpPr txBox="1"/>
          <p:nvPr/>
        </p:nvSpPr>
        <p:spPr>
          <a:xfrm>
            <a:off x="3691486" y="4582222"/>
            <a:ext cx="464134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Sehr enge und zielorientierte Zusammenarbeit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 und Digitalisierung</a:t>
            </a:r>
          </a:p>
        </p:txBody>
      </p:sp>
      <p:sp>
        <p:nvSpPr>
          <p:cNvPr id="14" name="Pfeil: nach oben und unten 13">
            <a:extLst>
              <a:ext uri="{FF2B5EF4-FFF2-40B4-BE49-F238E27FC236}">
                <a16:creationId xmlns:a16="http://schemas.microsoft.com/office/drawing/2014/main" id="{CB1BB4B2-05D9-11A4-10EA-E55CD1E07B9E}"/>
              </a:ext>
            </a:extLst>
          </p:cNvPr>
          <p:cNvSpPr/>
          <p:nvPr/>
        </p:nvSpPr>
        <p:spPr>
          <a:xfrm>
            <a:off x="7502696" y="3778101"/>
            <a:ext cx="175165" cy="364436"/>
          </a:xfrm>
          <a:prstGeom prst="upDownArrow">
            <a:avLst/>
          </a:prstGeom>
          <a:solidFill>
            <a:schemeClr val="bg1">
              <a:lumMod val="50000"/>
            </a:schemeClr>
          </a:solidFill>
          <a:ln w="22225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de-DE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888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BC0F59E-733D-1701-86EA-35009980E7FF}"/>
              </a:ext>
            </a:extLst>
          </p:cNvPr>
          <p:cNvSpPr/>
          <p:nvPr/>
        </p:nvSpPr>
        <p:spPr>
          <a:xfrm>
            <a:off x="611560" y="1635646"/>
            <a:ext cx="2505106" cy="180020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F8C161-5F43-AB90-77FF-B058391BE040}"/>
              </a:ext>
            </a:extLst>
          </p:cNvPr>
          <p:cNvSpPr/>
          <p:nvPr/>
        </p:nvSpPr>
        <p:spPr>
          <a:xfrm>
            <a:off x="3507054" y="1635646"/>
            <a:ext cx="2505106" cy="180020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DB132-1730-BEEE-DE09-A8AE4A3D5389}"/>
              </a:ext>
            </a:extLst>
          </p:cNvPr>
          <p:cNvSpPr/>
          <p:nvPr/>
        </p:nvSpPr>
        <p:spPr>
          <a:xfrm>
            <a:off x="6372200" y="1635646"/>
            <a:ext cx="2505106" cy="1800200"/>
          </a:xfrm>
          <a:prstGeom prst="rect">
            <a:avLst/>
          </a:prstGeom>
          <a:solidFill>
            <a:srgbClr val="C0000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9" name="Shape 28">
            <a:extLst>
              <a:ext uri="{FF2B5EF4-FFF2-40B4-BE49-F238E27FC236}">
                <a16:creationId xmlns:a16="http://schemas.microsoft.com/office/drawing/2014/main" id="{14E1D9D6-F92B-F41F-C58F-1CB87ED63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06" y="2067694"/>
            <a:ext cx="230421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Interne</a:t>
            </a:r>
          </a:p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Prozesse</a:t>
            </a:r>
          </a:p>
          <a:p>
            <a:pPr algn="ctr"/>
            <a:endParaRPr lang="de-DE" altLang="de-DE" sz="28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" name="Shape 28">
            <a:extLst>
              <a:ext uri="{FF2B5EF4-FFF2-40B4-BE49-F238E27FC236}">
                <a16:creationId xmlns:a16="http://schemas.microsoft.com/office/drawing/2014/main" id="{257E51FC-BDF8-FAEE-33BE-BC9DA59D8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1995686"/>
            <a:ext cx="230421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Produkte</a:t>
            </a:r>
          </a:p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(IoT..)</a:t>
            </a:r>
          </a:p>
          <a:p>
            <a:pPr algn="ctr"/>
            <a:endParaRPr lang="de-DE" altLang="de-DE" sz="28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7" name="Shape 28">
            <a:extLst>
              <a:ext uri="{FF2B5EF4-FFF2-40B4-BE49-F238E27FC236}">
                <a16:creationId xmlns:a16="http://schemas.microsoft.com/office/drawing/2014/main" id="{131BB136-EC4E-E81B-3C27-FFBC564BC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2646" y="1996529"/>
            <a:ext cx="230421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Portale,</a:t>
            </a:r>
          </a:p>
          <a:p>
            <a:pPr algn="ctr"/>
            <a:r>
              <a:rPr lang="de-DE" altLang="de-DE" sz="2800" dirty="0">
                <a:solidFill>
                  <a:schemeClr val="bg1"/>
                </a:solidFill>
                <a:latin typeface="Arial Bold"/>
                <a:ea typeface="Arial Bold"/>
                <a:cs typeface="Arial Bold"/>
                <a:sym typeface="Arial Bold"/>
              </a:rPr>
              <a:t>Plattformen</a:t>
            </a:r>
          </a:p>
          <a:p>
            <a:pPr algn="ctr"/>
            <a:endParaRPr lang="de-DE" altLang="de-DE" sz="2800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16A366C5-6F62-2F72-AA18-81F96F61459D}"/>
              </a:ext>
            </a:extLst>
          </p:cNvPr>
          <p:cNvSpPr/>
          <p:nvPr/>
        </p:nvSpPr>
        <p:spPr>
          <a:xfrm>
            <a:off x="511048" y="191970"/>
            <a:ext cx="482116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tabLst/>
              <a:defRPr sz="16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b="1" dirty="0">
                <a:solidFill>
                  <a:srgbClr val="C00000"/>
                </a:solidFill>
              </a:rPr>
              <a:t>Themenbereiche</a:t>
            </a:r>
            <a:endParaRPr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DB7C0-6F7F-388A-712D-100381F7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feil: Chevron 29">
            <a:extLst>
              <a:ext uri="{FF2B5EF4-FFF2-40B4-BE49-F238E27FC236}">
                <a16:creationId xmlns:a16="http://schemas.microsoft.com/office/drawing/2014/main" id="{FDE800DA-0A52-CE71-E0D5-DF7C11BDAD6D}"/>
              </a:ext>
            </a:extLst>
          </p:cNvPr>
          <p:cNvSpPr/>
          <p:nvPr/>
        </p:nvSpPr>
        <p:spPr>
          <a:xfrm>
            <a:off x="4708492" y="2971685"/>
            <a:ext cx="1227642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0" name="Pfeil: Chevron 9">
            <a:extLst>
              <a:ext uri="{FF2B5EF4-FFF2-40B4-BE49-F238E27FC236}">
                <a16:creationId xmlns:a16="http://schemas.microsoft.com/office/drawing/2014/main" id="{72534BD6-C971-8AE3-70D9-466206FB5BF6}"/>
              </a:ext>
            </a:extLst>
          </p:cNvPr>
          <p:cNvSpPr/>
          <p:nvPr/>
        </p:nvSpPr>
        <p:spPr>
          <a:xfrm>
            <a:off x="1267654" y="2963243"/>
            <a:ext cx="1459691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9" name="Pfeil: Fünfeck 8">
            <a:extLst>
              <a:ext uri="{FF2B5EF4-FFF2-40B4-BE49-F238E27FC236}">
                <a16:creationId xmlns:a16="http://schemas.microsoft.com/office/drawing/2014/main" id="{40941061-A9A6-3DE6-4705-630D6144E0C3}"/>
              </a:ext>
            </a:extLst>
          </p:cNvPr>
          <p:cNvSpPr/>
          <p:nvPr/>
        </p:nvSpPr>
        <p:spPr>
          <a:xfrm>
            <a:off x="150729" y="2963243"/>
            <a:ext cx="1296144" cy="608177"/>
          </a:xfrm>
          <a:prstGeom prst="homePlate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50EDD8E-ABB1-C446-D759-1813FCD40D14}"/>
              </a:ext>
            </a:extLst>
          </p:cNvPr>
          <p:cNvSpPr txBox="1"/>
          <p:nvPr/>
        </p:nvSpPr>
        <p:spPr>
          <a:xfrm>
            <a:off x="368042" y="3025473"/>
            <a:ext cx="75597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Vertrieb /</a:t>
            </a:r>
          </a:p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Marketing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4CE790E6-C472-3987-F683-F2B4EDC2FC5E}"/>
              </a:ext>
            </a:extLst>
          </p:cNvPr>
          <p:cNvSpPr/>
          <p:nvPr/>
        </p:nvSpPr>
        <p:spPr>
          <a:xfrm>
            <a:off x="476614" y="147839"/>
            <a:ext cx="617389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tabLst/>
              <a:defRPr sz="16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2000" dirty="0">
                <a:solidFill>
                  <a:srgbClr val="C00000"/>
                </a:solidFill>
              </a:rPr>
              <a:t>Themenblöcke – Digitalisierung/Automatisierung</a:t>
            </a:r>
            <a:endParaRPr sz="2000" dirty="0">
              <a:solidFill>
                <a:srgbClr val="C0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026E7F-21D2-DD95-9A16-740C1E0A6473}"/>
              </a:ext>
            </a:extLst>
          </p:cNvPr>
          <p:cNvSpPr txBox="1"/>
          <p:nvPr/>
        </p:nvSpPr>
        <p:spPr>
          <a:xfrm>
            <a:off x="257432" y="1707654"/>
            <a:ext cx="1102221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Horsch Portal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1CB688-83A2-C61B-0D37-6813A52F2EF1}"/>
              </a:ext>
            </a:extLst>
          </p:cNvPr>
          <p:cNvSpPr txBox="1"/>
          <p:nvPr/>
        </p:nvSpPr>
        <p:spPr>
          <a:xfrm>
            <a:off x="5033603" y="3117807"/>
            <a:ext cx="810474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Produktion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D4DD4913-1878-229B-A56A-EC67957CEAE5}"/>
              </a:ext>
            </a:extLst>
          </p:cNvPr>
          <p:cNvSpPr/>
          <p:nvPr/>
        </p:nvSpPr>
        <p:spPr>
          <a:xfrm>
            <a:off x="2540973" y="2970516"/>
            <a:ext cx="1459691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B19059-21B4-1844-6AA8-B5CA99C40BF6}"/>
              </a:ext>
            </a:extLst>
          </p:cNvPr>
          <p:cNvSpPr txBox="1"/>
          <p:nvPr/>
        </p:nvSpPr>
        <p:spPr>
          <a:xfrm>
            <a:off x="2960157" y="3121965"/>
            <a:ext cx="876198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Beschaffung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9E4EAD8-F893-B269-8431-697A62D6CF17}"/>
              </a:ext>
            </a:extLst>
          </p:cNvPr>
          <p:cNvSpPr txBox="1"/>
          <p:nvPr/>
        </p:nvSpPr>
        <p:spPr>
          <a:xfrm>
            <a:off x="1847224" y="3159564"/>
            <a:ext cx="315147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F+E</a:t>
            </a: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152E03A3-BD02-D4CA-C64B-CE3FFA6C81A9}"/>
              </a:ext>
            </a:extLst>
          </p:cNvPr>
          <p:cNvSpPr/>
          <p:nvPr/>
        </p:nvSpPr>
        <p:spPr>
          <a:xfrm>
            <a:off x="3814339" y="2963243"/>
            <a:ext cx="1109010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BEBCB91-7D42-747B-5110-BC2EDA41F6FF}"/>
              </a:ext>
            </a:extLst>
          </p:cNvPr>
          <p:cNvSpPr txBox="1"/>
          <p:nvPr/>
        </p:nvSpPr>
        <p:spPr>
          <a:xfrm>
            <a:off x="4140158" y="3055399"/>
            <a:ext cx="61490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Logistik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</a:t>
            </a:r>
          </a:p>
        </p:txBody>
      </p:sp>
      <p:sp>
        <p:nvSpPr>
          <p:cNvPr id="32" name="Pfeil: Chevron 31">
            <a:extLst>
              <a:ext uri="{FF2B5EF4-FFF2-40B4-BE49-F238E27FC236}">
                <a16:creationId xmlns:a16="http://schemas.microsoft.com/office/drawing/2014/main" id="{2E7E43FE-70C8-F6B4-7981-26BA3E6A5E2A}"/>
              </a:ext>
            </a:extLst>
          </p:cNvPr>
          <p:cNvSpPr/>
          <p:nvPr/>
        </p:nvSpPr>
        <p:spPr>
          <a:xfrm>
            <a:off x="6650505" y="2970516"/>
            <a:ext cx="1459691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7E30D42-6A51-EDD9-B466-5B51C8BF3B01}"/>
              </a:ext>
            </a:extLst>
          </p:cNvPr>
          <p:cNvSpPr txBox="1"/>
          <p:nvPr/>
        </p:nvSpPr>
        <p:spPr>
          <a:xfrm>
            <a:off x="6997212" y="3134075"/>
            <a:ext cx="547582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Service</a:t>
            </a:r>
          </a:p>
        </p:txBody>
      </p:sp>
      <p:sp>
        <p:nvSpPr>
          <p:cNvPr id="34" name="Pfeil: Chevron 33">
            <a:extLst>
              <a:ext uri="{FF2B5EF4-FFF2-40B4-BE49-F238E27FC236}">
                <a16:creationId xmlns:a16="http://schemas.microsoft.com/office/drawing/2014/main" id="{3AC6C2A8-8C67-332A-5258-CC2A7F8B6245}"/>
              </a:ext>
            </a:extLst>
          </p:cNvPr>
          <p:cNvSpPr/>
          <p:nvPr/>
        </p:nvSpPr>
        <p:spPr>
          <a:xfrm>
            <a:off x="7906347" y="2970516"/>
            <a:ext cx="1194792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63CFC39-17F0-C1B7-DA85-EC93C2BCDE43}"/>
              </a:ext>
            </a:extLst>
          </p:cNvPr>
          <p:cNvSpPr txBox="1"/>
          <p:nvPr/>
        </p:nvSpPr>
        <p:spPr>
          <a:xfrm>
            <a:off x="8156604" y="2970516"/>
            <a:ext cx="59311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CC</a:t>
            </a:r>
          </a:p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FI/CO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58B651D-2379-E895-8044-2E9DB25F9A65}"/>
              </a:ext>
            </a:extLst>
          </p:cNvPr>
          <p:cNvSpPr txBox="1"/>
          <p:nvPr/>
        </p:nvSpPr>
        <p:spPr>
          <a:xfrm>
            <a:off x="202522" y="2097253"/>
            <a:ext cx="132704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Zentral Info-Drehscheibe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für </a:t>
            </a: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Händler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F81FA0B-154B-6278-3C91-1A8027010EB0}"/>
              </a:ext>
            </a:extLst>
          </p:cNvPr>
          <p:cNvSpPr txBox="1"/>
          <p:nvPr/>
        </p:nvSpPr>
        <p:spPr>
          <a:xfrm>
            <a:off x="1504230" y="605670"/>
            <a:ext cx="144846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Systemlandschaft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F+E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116D335-732D-8B06-213B-D7E9924C2557}"/>
              </a:ext>
            </a:extLst>
          </p:cNvPr>
          <p:cNvSpPr txBox="1"/>
          <p:nvPr/>
        </p:nvSpPr>
        <p:spPr>
          <a:xfrm>
            <a:off x="1698862" y="987754"/>
            <a:ext cx="1028483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Qualitative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Datenbereitstellung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Was, Wo, Wann -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9E439C-522D-9F5D-C4F9-D76E3D726E8C}"/>
              </a:ext>
            </a:extLst>
          </p:cNvPr>
          <p:cNvSpPr txBox="1"/>
          <p:nvPr/>
        </p:nvSpPr>
        <p:spPr>
          <a:xfrm>
            <a:off x="4310591" y="3778949"/>
            <a:ext cx="744752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Prozesse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7FCB191-F04E-068B-7624-BC44FA1BDDE2}"/>
              </a:ext>
            </a:extLst>
          </p:cNvPr>
          <p:cNvSpPr txBox="1"/>
          <p:nvPr/>
        </p:nvSpPr>
        <p:spPr>
          <a:xfrm>
            <a:off x="660661" y="4104842"/>
            <a:ext cx="54117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* Reports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4606677-E789-1570-4C90-540B7A769568}"/>
              </a:ext>
            </a:extLst>
          </p:cNvPr>
          <p:cNvSpPr txBox="1"/>
          <p:nvPr/>
        </p:nvSpPr>
        <p:spPr>
          <a:xfrm>
            <a:off x="1264713" y="4100373"/>
            <a:ext cx="1531827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* Stammdatenanlage/-qualität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DC158A9-EDFA-EC9E-B883-8C847DC03C11}"/>
              </a:ext>
            </a:extLst>
          </p:cNvPr>
          <p:cNvSpPr txBox="1"/>
          <p:nvPr/>
        </p:nvSpPr>
        <p:spPr>
          <a:xfrm>
            <a:off x="2839020" y="4114391"/>
            <a:ext cx="1102221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Planungsaktivitäten</a:t>
            </a:r>
            <a:endParaRPr kumimoji="0" lang="de-DE" sz="9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D33F7FE-5880-F435-32BB-3A194A96A14D}"/>
              </a:ext>
            </a:extLst>
          </p:cNvPr>
          <p:cNvSpPr txBox="1"/>
          <p:nvPr/>
        </p:nvSpPr>
        <p:spPr>
          <a:xfrm>
            <a:off x="4012498" y="4121453"/>
            <a:ext cx="712692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Checklisten</a:t>
            </a:r>
            <a:endParaRPr kumimoji="0" lang="de-DE" sz="9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AF41DFF-CFB6-B04B-C882-04D34A6AF946}"/>
              </a:ext>
            </a:extLst>
          </p:cNvPr>
          <p:cNvSpPr txBox="1"/>
          <p:nvPr/>
        </p:nvSpPr>
        <p:spPr>
          <a:xfrm>
            <a:off x="7508472" y="4130686"/>
            <a:ext cx="1315421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Verarbeitung Dokument</a:t>
            </a:r>
            <a:endParaRPr kumimoji="0" lang="de-DE" sz="9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90D7558-E779-4BF8-3CC3-195F982D1280}"/>
              </a:ext>
            </a:extLst>
          </p:cNvPr>
          <p:cNvSpPr txBox="1"/>
          <p:nvPr/>
        </p:nvSpPr>
        <p:spPr>
          <a:xfrm>
            <a:off x="2847559" y="3964633"/>
            <a:ext cx="3869005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Manuelle, wiederkehrende Tätigkeiten maximal digitalisieren / automatisieren</a:t>
            </a:r>
            <a:endParaRPr kumimoji="0" lang="de-DE" sz="900" b="1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8CB2F2F0-3471-92DF-1251-BC310795A6A8}"/>
              </a:ext>
            </a:extLst>
          </p:cNvPr>
          <p:cNvSpPr txBox="1"/>
          <p:nvPr/>
        </p:nvSpPr>
        <p:spPr>
          <a:xfrm>
            <a:off x="5393269" y="4123624"/>
            <a:ext cx="916272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* Teiledisposition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236B729D-C451-3CC1-A7A2-006DFDAB538B}"/>
              </a:ext>
            </a:extLst>
          </p:cNvPr>
          <p:cNvSpPr txBox="1"/>
          <p:nvPr/>
        </p:nvSpPr>
        <p:spPr>
          <a:xfrm>
            <a:off x="2887195" y="1780956"/>
            <a:ext cx="143724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Lieferanten Portal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87544D0-1C58-303D-DC68-9F0891764586}"/>
              </a:ext>
            </a:extLst>
          </p:cNvPr>
          <p:cNvSpPr txBox="1"/>
          <p:nvPr/>
        </p:nvSpPr>
        <p:spPr>
          <a:xfrm>
            <a:off x="2941442" y="2055514"/>
            <a:ext cx="13896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Zentral Info Drehscheibe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für Lieferanten</a:t>
            </a:r>
          </a:p>
        </p:txBody>
      </p:sp>
      <p:sp>
        <p:nvSpPr>
          <p:cNvPr id="46" name="Pfeil: Chevron 45">
            <a:extLst>
              <a:ext uri="{FF2B5EF4-FFF2-40B4-BE49-F238E27FC236}">
                <a16:creationId xmlns:a16="http://schemas.microsoft.com/office/drawing/2014/main" id="{CF96623D-48D4-7515-A472-EACEEAE60F9C}"/>
              </a:ext>
            </a:extLst>
          </p:cNvPr>
          <p:cNvSpPr/>
          <p:nvPr/>
        </p:nvSpPr>
        <p:spPr>
          <a:xfrm>
            <a:off x="5693462" y="2970516"/>
            <a:ext cx="1151305" cy="608177"/>
          </a:xfrm>
          <a:prstGeom prst="chevron">
            <a:avLst/>
          </a:prstGeom>
          <a:solidFill>
            <a:srgbClr val="FFC000">
              <a:alpha val="37000"/>
            </a:srgb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7B42FD8-3800-1353-8AB1-0C95B0A46110}"/>
              </a:ext>
            </a:extLst>
          </p:cNvPr>
          <p:cNvSpPr txBox="1"/>
          <p:nvPr/>
        </p:nvSpPr>
        <p:spPr>
          <a:xfrm>
            <a:off x="5998628" y="3043773"/>
            <a:ext cx="61490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Logistik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BB56385-63C7-C897-8780-BE123E35B7E8}"/>
              </a:ext>
            </a:extLst>
          </p:cNvPr>
          <p:cNvSpPr txBox="1"/>
          <p:nvPr/>
        </p:nvSpPr>
        <p:spPr>
          <a:xfrm>
            <a:off x="4577866" y="602180"/>
            <a:ext cx="108939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Log. Prozesse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5647BA1-2737-3C90-5D71-403CECE4F882}"/>
              </a:ext>
            </a:extLst>
          </p:cNvPr>
          <p:cNvSpPr txBox="1"/>
          <p:nvPr/>
        </p:nvSpPr>
        <p:spPr>
          <a:xfrm>
            <a:off x="4408109" y="977054"/>
            <a:ext cx="136671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Maximal Automatisieren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Visualisierung der Prozesse</a:t>
            </a:r>
            <a:endParaRPr kumimoji="0" lang="de-DE" sz="9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2FC813E-267A-5C86-7B20-411CDF00EEA4}"/>
              </a:ext>
            </a:extLst>
          </p:cNvPr>
          <p:cNvSpPr txBox="1"/>
          <p:nvPr/>
        </p:nvSpPr>
        <p:spPr>
          <a:xfrm>
            <a:off x="6721980" y="574755"/>
            <a:ext cx="142602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Endkunden Portal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9C7135A8-44AD-0000-3015-163B8EB50E28}"/>
              </a:ext>
            </a:extLst>
          </p:cNvPr>
          <p:cNvSpPr txBox="1"/>
          <p:nvPr/>
        </p:nvSpPr>
        <p:spPr>
          <a:xfrm>
            <a:off x="6958385" y="894242"/>
            <a:ext cx="97718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 - Drehscheibe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ür Endkunden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F0B5072-70A4-6F6E-BEC9-2EF21E63804D}"/>
              </a:ext>
            </a:extLst>
          </p:cNvPr>
          <p:cNvSpPr txBox="1"/>
          <p:nvPr/>
        </p:nvSpPr>
        <p:spPr>
          <a:xfrm>
            <a:off x="6079710" y="1762076"/>
            <a:ext cx="85055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 err="1">
                <a:solidFill>
                  <a:schemeClr val="tx1"/>
                </a:solidFill>
              </a:rPr>
              <a:t>Partfinder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E15D75-90DE-D148-F120-96BC0F6CFD3C}"/>
              </a:ext>
            </a:extLst>
          </p:cNvPr>
          <p:cNvSpPr txBox="1"/>
          <p:nvPr/>
        </p:nvSpPr>
        <p:spPr>
          <a:xfrm>
            <a:off x="5889246" y="2081938"/>
            <a:ext cx="128496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Zentral Info-Drehscheibe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ü</a:t>
            </a: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ber Produkte 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B2998B4C-9017-4892-5F6F-0A2F9DE9F841}"/>
              </a:ext>
            </a:extLst>
          </p:cNvPr>
          <p:cNvSpPr/>
          <p:nvPr/>
        </p:nvSpPr>
        <p:spPr>
          <a:xfrm>
            <a:off x="942467" y="5295170"/>
            <a:ext cx="7504611" cy="48430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0004EB1-AF2E-BF11-05E1-4B57F1393191}"/>
              </a:ext>
            </a:extLst>
          </p:cNvPr>
          <p:cNvSpPr/>
          <p:nvPr/>
        </p:nvSpPr>
        <p:spPr>
          <a:xfrm>
            <a:off x="447119" y="3851367"/>
            <a:ext cx="8467673" cy="504000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C75F466-A711-51C6-9F30-40C0383AB289}"/>
              </a:ext>
            </a:extLst>
          </p:cNvPr>
          <p:cNvSpPr/>
          <p:nvPr/>
        </p:nvSpPr>
        <p:spPr>
          <a:xfrm>
            <a:off x="2880547" y="1757262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C9583F44-2EC7-B0B3-50A4-F0BD0DFA2679}"/>
              </a:ext>
            </a:extLst>
          </p:cNvPr>
          <p:cNvSpPr txBox="1"/>
          <p:nvPr/>
        </p:nvSpPr>
        <p:spPr>
          <a:xfrm>
            <a:off x="4522304" y="4381274"/>
            <a:ext cx="3824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SAP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FADDF9C-0B70-EF2F-0A68-E050AACAACBA}"/>
              </a:ext>
            </a:extLst>
          </p:cNvPr>
          <p:cNvSpPr txBox="1"/>
          <p:nvPr/>
        </p:nvSpPr>
        <p:spPr>
          <a:xfrm>
            <a:off x="2583325" y="4613442"/>
            <a:ext cx="4147927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„End </a:t>
            </a:r>
            <a:r>
              <a:rPr lang="de-DE" sz="9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de-DE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End“ Betrachtung – interdisziplinär, workfloworientiert, interaktiv effizient -</a:t>
            </a:r>
            <a:endParaRPr kumimoji="0" lang="de-DE" sz="900" b="1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22D3FC8B-34EB-19EB-6EF8-C56AB614BFCD}"/>
              </a:ext>
            </a:extLst>
          </p:cNvPr>
          <p:cNvSpPr/>
          <p:nvPr/>
        </p:nvSpPr>
        <p:spPr>
          <a:xfrm>
            <a:off x="447119" y="4457315"/>
            <a:ext cx="8467673" cy="396000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1E26A8A0-50DA-991A-26B2-9A1E18D76F29}"/>
              </a:ext>
            </a:extLst>
          </p:cNvPr>
          <p:cNvSpPr/>
          <p:nvPr/>
        </p:nvSpPr>
        <p:spPr>
          <a:xfrm>
            <a:off x="5786555" y="1753242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847F9761-4BDA-9273-E437-A19D06C4710B}"/>
              </a:ext>
            </a:extLst>
          </p:cNvPr>
          <p:cNvSpPr/>
          <p:nvPr/>
        </p:nvSpPr>
        <p:spPr>
          <a:xfrm>
            <a:off x="147614" y="1738640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19112D49-49C9-47C3-0A96-0839411EF562}"/>
              </a:ext>
            </a:extLst>
          </p:cNvPr>
          <p:cNvSpPr/>
          <p:nvPr/>
        </p:nvSpPr>
        <p:spPr>
          <a:xfrm>
            <a:off x="4382907" y="589011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A6C98AB4-39FA-118E-227C-6EB829B695AC}"/>
              </a:ext>
            </a:extLst>
          </p:cNvPr>
          <p:cNvSpPr/>
          <p:nvPr/>
        </p:nvSpPr>
        <p:spPr>
          <a:xfrm>
            <a:off x="6716564" y="587683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C9CC477-422B-C012-B6E9-EBBFC40E5CF4}"/>
              </a:ext>
            </a:extLst>
          </p:cNvPr>
          <p:cNvSpPr/>
          <p:nvPr/>
        </p:nvSpPr>
        <p:spPr>
          <a:xfrm>
            <a:off x="1493070" y="643711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75D3B2CE-015A-7CF6-C7ED-EDD60B8C5163}"/>
              </a:ext>
            </a:extLst>
          </p:cNvPr>
          <p:cNvSpPr txBox="1"/>
          <p:nvPr/>
        </p:nvSpPr>
        <p:spPr>
          <a:xfrm>
            <a:off x="4839871" y="4128900"/>
            <a:ext cx="398503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* Q&amp;A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C7F338D9-E544-DB22-3AED-FBFFF077BEEE}"/>
              </a:ext>
            </a:extLst>
          </p:cNvPr>
          <p:cNvSpPr txBox="1"/>
          <p:nvPr/>
        </p:nvSpPr>
        <p:spPr>
          <a:xfrm>
            <a:off x="6511092" y="4130686"/>
            <a:ext cx="889022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kumimoji="0" lang="de-DE" sz="9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* Übersetzungen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2A9BE2CB-1E4E-862C-6423-CBBD295C77B8}"/>
              </a:ext>
            </a:extLst>
          </p:cNvPr>
          <p:cNvSpPr txBox="1"/>
          <p:nvPr/>
        </p:nvSpPr>
        <p:spPr>
          <a:xfrm>
            <a:off x="143355" y="2439752"/>
            <a:ext cx="502698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Felix Hannke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6F75C115-7521-67D7-BF47-F9C266D49058}"/>
              </a:ext>
            </a:extLst>
          </p:cNvPr>
          <p:cNvSpPr txBox="1"/>
          <p:nvPr/>
        </p:nvSpPr>
        <p:spPr>
          <a:xfrm>
            <a:off x="4382907" y="1285410"/>
            <a:ext cx="194921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NN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8F094BA7-CD4E-E685-BFB2-07BDE0A28D4D}"/>
              </a:ext>
            </a:extLst>
          </p:cNvPr>
          <p:cNvSpPr txBox="1"/>
          <p:nvPr/>
        </p:nvSpPr>
        <p:spPr>
          <a:xfrm>
            <a:off x="5764267" y="2456431"/>
            <a:ext cx="602084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Christian Demel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9642391C-F8FF-A425-FF61-3D0E8C09EFA0}"/>
              </a:ext>
            </a:extLst>
          </p:cNvPr>
          <p:cNvSpPr txBox="1"/>
          <p:nvPr/>
        </p:nvSpPr>
        <p:spPr>
          <a:xfrm>
            <a:off x="1461763" y="1370627"/>
            <a:ext cx="478653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Horsch Felix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016B65C-041F-4E6F-C168-6621194C9E88}"/>
              </a:ext>
            </a:extLst>
          </p:cNvPr>
          <p:cNvSpPr txBox="1"/>
          <p:nvPr/>
        </p:nvSpPr>
        <p:spPr>
          <a:xfrm>
            <a:off x="6721176" y="1285410"/>
            <a:ext cx="584450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Matthias Spork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D01ED8B9-DA93-6D69-1CD6-125E3D488218}"/>
              </a:ext>
            </a:extLst>
          </p:cNvPr>
          <p:cNvSpPr txBox="1"/>
          <p:nvPr/>
        </p:nvSpPr>
        <p:spPr>
          <a:xfrm>
            <a:off x="2873511" y="2445293"/>
            <a:ext cx="608496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Heider Fabian??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62E5A72B-C3C8-92B9-13AF-FCA011E1F69A}"/>
              </a:ext>
            </a:extLst>
          </p:cNvPr>
          <p:cNvSpPr txBox="1"/>
          <p:nvPr/>
        </p:nvSpPr>
        <p:spPr>
          <a:xfrm>
            <a:off x="433402" y="4226051"/>
            <a:ext cx="438578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Hans Neidl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07A9A99C-621F-81EC-41F3-4B2769C8CA8A}"/>
              </a:ext>
            </a:extLst>
          </p:cNvPr>
          <p:cNvSpPr txBox="1"/>
          <p:nvPr/>
        </p:nvSpPr>
        <p:spPr>
          <a:xfrm>
            <a:off x="412926" y="4688009"/>
            <a:ext cx="666204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Tobias Herrmann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DE965B-AC58-0DE3-3E0A-E0D386ED982D}"/>
              </a:ext>
            </a:extLst>
          </p:cNvPr>
          <p:cNvSpPr txBox="1"/>
          <p:nvPr/>
        </p:nvSpPr>
        <p:spPr>
          <a:xfrm>
            <a:off x="7544078" y="2008130"/>
            <a:ext cx="1497369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Telemetrie,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Maschinentracking, </a:t>
            </a:r>
          </a:p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Ferndiagnose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4D278A2-C6C8-7CF5-828B-027C5533CE27}"/>
              </a:ext>
            </a:extLst>
          </p:cNvPr>
          <p:cNvSpPr/>
          <p:nvPr/>
        </p:nvSpPr>
        <p:spPr>
          <a:xfrm>
            <a:off x="7590860" y="1758735"/>
            <a:ext cx="1436861" cy="864559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en-US" sz="2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EFC4C6-1410-060F-ACEC-D57DDCC79734}"/>
              </a:ext>
            </a:extLst>
          </p:cNvPr>
          <p:cNvSpPr txBox="1"/>
          <p:nvPr/>
        </p:nvSpPr>
        <p:spPr>
          <a:xfrm>
            <a:off x="7604586" y="1773841"/>
            <a:ext cx="126091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1400" b="1" dirty="0">
                <a:solidFill>
                  <a:schemeClr val="tx1"/>
                </a:solidFill>
              </a:rPr>
              <a:t>Horsch Connect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41B0BB-0E97-0ADC-BE35-A813E27D28BF}"/>
              </a:ext>
            </a:extLst>
          </p:cNvPr>
          <p:cNvSpPr txBox="1"/>
          <p:nvPr/>
        </p:nvSpPr>
        <p:spPr>
          <a:xfrm>
            <a:off x="7590860" y="2470201"/>
            <a:ext cx="584450" cy="184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lang="de-DE" sz="600" b="1" dirty="0">
                <a:solidFill>
                  <a:schemeClr val="tx1"/>
                </a:solidFill>
              </a:rPr>
              <a:t>Matthias Spork</a:t>
            </a:r>
            <a:endParaRPr kumimoji="0" lang="de-DE" sz="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52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8">
            <a:extLst>
              <a:ext uri="{FF2B5EF4-FFF2-40B4-BE49-F238E27FC236}">
                <a16:creationId xmlns:a16="http://schemas.microsoft.com/office/drawing/2014/main" id="{A4B6F777-74C7-4B16-881A-248A00C64EBF}"/>
              </a:ext>
            </a:extLst>
          </p:cNvPr>
          <p:cNvSpPr txBox="1">
            <a:spLocks/>
          </p:cNvSpPr>
          <p:nvPr/>
        </p:nvSpPr>
        <p:spPr>
          <a:xfrm>
            <a:off x="467544" y="123478"/>
            <a:ext cx="2880160" cy="58760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Auszug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d.Lab</a:t>
            </a:r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Themen</a:t>
            </a:r>
          </a:p>
        </p:txBody>
      </p:sp>
      <p:sp>
        <p:nvSpPr>
          <p:cNvPr id="22" name="Textfeld 12">
            <a:extLst>
              <a:ext uri="{FF2B5EF4-FFF2-40B4-BE49-F238E27FC236}">
                <a16:creationId xmlns:a16="http://schemas.microsoft.com/office/drawing/2014/main" id="{55648E5A-EB32-4BC8-0E4E-ECEC4E46E6F8}"/>
              </a:ext>
            </a:extLst>
          </p:cNvPr>
          <p:cNvSpPr txBox="1"/>
          <p:nvPr/>
        </p:nvSpPr>
        <p:spPr>
          <a:xfrm>
            <a:off x="395536" y="2859782"/>
            <a:ext cx="169216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Automatisierte Stamm-</a:t>
            </a:r>
            <a:r>
              <a:rPr lang="de-DE" sz="1200" b="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datenanlage</a:t>
            </a: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 mit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Hilfe KI</a:t>
            </a:r>
          </a:p>
        </p:txBody>
      </p:sp>
      <p:sp>
        <p:nvSpPr>
          <p:cNvPr id="2" name="Textfeld 12">
            <a:extLst>
              <a:ext uri="{FF2B5EF4-FFF2-40B4-BE49-F238E27FC236}">
                <a16:creationId xmlns:a16="http://schemas.microsoft.com/office/drawing/2014/main" id="{61A546EB-B194-A937-072E-882878B8A11B}"/>
              </a:ext>
            </a:extLst>
          </p:cNvPr>
          <p:cNvSpPr txBox="1"/>
          <p:nvPr/>
        </p:nvSpPr>
        <p:spPr>
          <a:xfrm>
            <a:off x="3635896" y="1305841"/>
            <a:ext cx="169216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Übersetzungsroboter</a:t>
            </a:r>
          </a:p>
        </p:txBody>
      </p:sp>
      <p:sp>
        <p:nvSpPr>
          <p:cNvPr id="3" name="Textfeld 12">
            <a:extLst>
              <a:ext uri="{FF2B5EF4-FFF2-40B4-BE49-F238E27FC236}">
                <a16:creationId xmlns:a16="http://schemas.microsoft.com/office/drawing/2014/main" id="{48785799-E746-76FF-1CCD-7DD70896DFFF}"/>
              </a:ext>
            </a:extLst>
          </p:cNvPr>
          <p:cNvSpPr txBox="1"/>
          <p:nvPr/>
        </p:nvSpPr>
        <p:spPr>
          <a:xfrm>
            <a:off x="6538739" y="1302477"/>
            <a:ext cx="169216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Pflanzenerkennung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X-Spray, X-Ray</a:t>
            </a:r>
            <a:endParaRPr lang="de-DE" sz="12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venir Roman"/>
            </a:endParaRPr>
          </a:p>
        </p:txBody>
      </p:sp>
      <p:sp>
        <p:nvSpPr>
          <p:cNvPr id="4" name="Textfeld 12">
            <a:extLst>
              <a:ext uri="{FF2B5EF4-FFF2-40B4-BE49-F238E27FC236}">
                <a16:creationId xmlns:a16="http://schemas.microsoft.com/office/drawing/2014/main" id="{BE8708C1-E6DE-A384-183F-2FB9C09532E5}"/>
              </a:ext>
            </a:extLst>
          </p:cNvPr>
          <p:cNvSpPr txBox="1"/>
          <p:nvPr/>
        </p:nvSpPr>
        <p:spPr>
          <a:xfrm>
            <a:off x="3635896" y="2880827"/>
            <a:ext cx="169216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Ähnlichkeitsanalysen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Bauteile, Ableitung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Preise</a:t>
            </a:r>
            <a:endParaRPr lang="de-DE" sz="12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venir Roman"/>
            </a:endParaRP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631B8713-38DE-7FE5-EF3E-482AAFC4E441}"/>
              </a:ext>
            </a:extLst>
          </p:cNvPr>
          <p:cNvSpPr txBox="1"/>
          <p:nvPr/>
        </p:nvSpPr>
        <p:spPr>
          <a:xfrm>
            <a:off x="395536" y="1305841"/>
            <a:ext cx="169216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Automatisierung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Prozesse  mit Hilfe KI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(Dispo, Autostore..)</a:t>
            </a:r>
            <a:endParaRPr lang="de-DE" sz="12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venir Roman"/>
            </a:endParaRPr>
          </a:p>
        </p:txBody>
      </p:sp>
      <p:sp>
        <p:nvSpPr>
          <p:cNvPr id="20" name="Textfeld 12">
            <a:extLst>
              <a:ext uri="{FF2B5EF4-FFF2-40B4-BE49-F238E27FC236}">
                <a16:creationId xmlns:a16="http://schemas.microsoft.com/office/drawing/2014/main" id="{C1E5CF47-86F7-9DE0-8EDD-4572E89E8CA9}"/>
              </a:ext>
            </a:extLst>
          </p:cNvPr>
          <p:cNvSpPr txBox="1"/>
          <p:nvPr/>
        </p:nvSpPr>
        <p:spPr>
          <a:xfrm>
            <a:off x="6582349" y="2859782"/>
            <a:ext cx="1648558" cy="900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d</a:t>
            </a:r>
            <a:r>
              <a:rPr lang="de-DE" sz="1200" b="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atalake</a:t>
            </a:r>
            <a:r>
              <a:rPr lang="de-DE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/</a:t>
            </a:r>
            <a:r>
              <a:rPr lang="de-DE" sz="1200" b="0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venir Roman"/>
              </a:rPr>
              <a:t>PowerBI</a:t>
            </a:r>
            <a:endParaRPr lang="de-DE" sz="12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28501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8">
            <a:extLst>
              <a:ext uri="{FF2B5EF4-FFF2-40B4-BE49-F238E27FC236}">
                <a16:creationId xmlns:a16="http://schemas.microsoft.com/office/drawing/2014/main" id="{A4B6F777-74C7-4B16-881A-248A00C64EBF}"/>
              </a:ext>
            </a:extLst>
          </p:cNvPr>
          <p:cNvSpPr txBox="1">
            <a:spLocks/>
          </p:cNvSpPr>
          <p:nvPr/>
        </p:nvSpPr>
        <p:spPr>
          <a:xfrm>
            <a:off x="467704" y="183949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Digitale Produkte - HORSCH Portal </a:t>
            </a:r>
          </a:p>
        </p:txBody>
      </p:sp>
      <p:pic>
        <p:nvPicPr>
          <p:cNvPr id="3" name="Bildplatzhalter 5" descr="Präsentation1 - PowerPoint">
            <a:extLst>
              <a:ext uri="{FF2B5EF4-FFF2-40B4-BE49-F238E27FC236}">
                <a16:creationId xmlns:a16="http://schemas.microsoft.com/office/drawing/2014/main" id="{201033BA-0748-F4F9-283B-89ECEA4F3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3" y="620742"/>
            <a:ext cx="8064896" cy="4426291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5A77AB6C-160F-7802-681A-11F3BD3066A3}"/>
              </a:ext>
            </a:extLst>
          </p:cNvPr>
          <p:cNvSpPr txBox="1"/>
          <p:nvPr/>
        </p:nvSpPr>
        <p:spPr>
          <a:xfrm>
            <a:off x="2000100" y="1618530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Konfigurator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000B198-EC99-76BF-CBA8-C0874155D1F1}"/>
              </a:ext>
            </a:extLst>
          </p:cNvPr>
          <p:cNvSpPr txBox="1"/>
          <p:nvPr/>
        </p:nvSpPr>
        <p:spPr>
          <a:xfrm>
            <a:off x="3699414" y="1627707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Web-shop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D2FF554-963F-3744-D55F-2E15C0594D2E}"/>
              </a:ext>
            </a:extLst>
          </p:cNvPr>
          <p:cNvSpPr txBox="1"/>
          <p:nvPr/>
        </p:nvSpPr>
        <p:spPr>
          <a:xfrm>
            <a:off x="3699414" y="2481829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</a:p>
        </p:txBody>
      </p:sp>
      <p:sp>
        <p:nvSpPr>
          <p:cNvPr id="43" name="Textfeld 42">
            <a:hlinkClick r:id="rId3"/>
            <a:extLst>
              <a:ext uri="{FF2B5EF4-FFF2-40B4-BE49-F238E27FC236}">
                <a16:creationId xmlns:a16="http://schemas.microsoft.com/office/drawing/2014/main" id="{24CAD3E3-E539-0DC6-6DAC-F04E4E37593E}"/>
              </a:ext>
            </a:extLst>
          </p:cNvPr>
          <p:cNvSpPr txBox="1"/>
          <p:nvPr/>
        </p:nvSpPr>
        <p:spPr>
          <a:xfrm>
            <a:off x="7098499" y="1618153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Partfinder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D0FB6C1-16CC-4D3E-BFBD-DC74BD444375}"/>
              </a:ext>
            </a:extLst>
          </p:cNvPr>
          <p:cNvSpPr txBox="1"/>
          <p:nvPr/>
        </p:nvSpPr>
        <p:spPr>
          <a:xfrm>
            <a:off x="2000100" y="3579942"/>
            <a:ext cx="1440000" cy="720000"/>
          </a:xfrm>
          <a:prstGeom prst="rect">
            <a:avLst/>
          </a:prstGeom>
          <a:solidFill>
            <a:srgbClr val="C00000">
              <a:alpha val="48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</a:t>
            </a:r>
            <a:endParaRPr lang="de-DE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57ACE27-A18B-B997-0A80-116E892B3EAD}"/>
              </a:ext>
            </a:extLst>
          </p:cNvPr>
          <p:cNvSpPr txBox="1"/>
          <p:nvPr/>
        </p:nvSpPr>
        <p:spPr>
          <a:xfrm>
            <a:off x="3653946" y="3579862"/>
            <a:ext cx="1440000" cy="720000"/>
          </a:xfrm>
          <a:prstGeom prst="rect">
            <a:avLst/>
          </a:prstGeom>
          <a:solidFill>
            <a:srgbClr val="C00000">
              <a:alpha val="48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Virtuelles </a:t>
            </a:r>
          </a:p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0" name="Textfeld 49">
            <a:hlinkClick r:id="rId4" action="ppaction://hlinksldjump"/>
            <a:extLst>
              <a:ext uri="{FF2B5EF4-FFF2-40B4-BE49-F238E27FC236}">
                <a16:creationId xmlns:a16="http://schemas.microsoft.com/office/drawing/2014/main" id="{4E5291F4-0283-577B-DCA2-5C56D03A0679}"/>
              </a:ext>
            </a:extLst>
          </p:cNvPr>
          <p:cNvSpPr txBox="1"/>
          <p:nvPr/>
        </p:nvSpPr>
        <p:spPr>
          <a:xfrm>
            <a:off x="2003409" y="2486421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</a:p>
        </p:txBody>
      </p:sp>
      <p:sp>
        <p:nvSpPr>
          <p:cNvPr id="52" name="Shape 28">
            <a:extLst>
              <a:ext uri="{FF2B5EF4-FFF2-40B4-BE49-F238E27FC236}">
                <a16:creationId xmlns:a16="http://schemas.microsoft.com/office/drawing/2014/main" id="{DC2C2E08-A13A-4602-8D01-C33C7BB9E7BC}"/>
              </a:ext>
            </a:extLst>
          </p:cNvPr>
          <p:cNvSpPr txBox="1">
            <a:spLocks/>
          </p:cNvSpPr>
          <p:nvPr/>
        </p:nvSpPr>
        <p:spPr>
          <a:xfrm>
            <a:off x="2374312" y="2073342"/>
            <a:ext cx="113045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Start: Q1/2023</a:t>
            </a:r>
          </a:p>
        </p:txBody>
      </p:sp>
      <p:sp>
        <p:nvSpPr>
          <p:cNvPr id="53" name="Shape 28">
            <a:extLst>
              <a:ext uri="{FF2B5EF4-FFF2-40B4-BE49-F238E27FC236}">
                <a16:creationId xmlns:a16="http://schemas.microsoft.com/office/drawing/2014/main" id="{7C53A4ED-4CCD-9148-BD4D-71445211ED65}"/>
              </a:ext>
            </a:extLst>
          </p:cNvPr>
          <p:cNvSpPr txBox="1">
            <a:spLocks/>
          </p:cNvSpPr>
          <p:nvPr/>
        </p:nvSpPr>
        <p:spPr>
          <a:xfrm>
            <a:off x="4061556" y="2084498"/>
            <a:ext cx="113045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Start: Q4/2022</a:t>
            </a:r>
          </a:p>
        </p:txBody>
      </p:sp>
      <p:sp>
        <p:nvSpPr>
          <p:cNvPr id="54" name="Shape 28">
            <a:extLst>
              <a:ext uri="{FF2B5EF4-FFF2-40B4-BE49-F238E27FC236}">
                <a16:creationId xmlns:a16="http://schemas.microsoft.com/office/drawing/2014/main" id="{AE91AE46-C7BC-A6C8-CB4A-55A7122C907F}"/>
              </a:ext>
            </a:extLst>
          </p:cNvPr>
          <p:cNvSpPr txBox="1">
            <a:spLocks/>
          </p:cNvSpPr>
          <p:nvPr/>
        </p:nvSpPr>
        <p:spPr>
          <a:xfrm>
            <a:off x="7448321" y="2065964"/>
            <a:ext cx="113045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Start: Q3/2023</a:t>
            </a:r>
          </a:p>
        </p:txBody>
      </p:sp>
      <p:sp>
        <p:nvSpPr>
          <p:cNvPr id="55" name="Shape 28">
            <a:extLst>
              <a:ext uri="{FF2B5EF4-FFF2-40B4-BE49-F238E27FC236}">
                <a16:creationId xmlns:a16="http://schemas.microsoft.com/office/drawing/2014/main" id="{DF7F0B66-6CDA-31EF-5F91-BA40CF802A2E}"/>
              </a:ext>
            </a:extLst>
          </p:cNvPr>
          <p:cNvSpPr txBox="1">
            <a:spLocks/>
          </p:cNvSpPr>
          <p:nvPr/>
        </p:nvSpPr>
        <p:spPr>
          <a:xfrm>
            <a:off x="4564111" y="2929153"/>
            <a:ext cx="668025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</p:txBody>
      </p:sp>
      <p:sp>
        <p:nvSpPr>
          <p:cNvPr id="56" name="Shape 28">
            <a:extLst>
              <a:ext uri="{FF2B5EF4-FFF2-40B4-BE49-F238E27FC236}">
                <a16:creationId xmlns:a16="http://schemas.microsoft.com/office/drawing/2014/main" id="{345DC55D-F4D6-B0F9-C04A-21403CDC4A65}"/>
              </a:ext>
            </a:extLst>
          </p:cNvPr>
          <p:cNvSpPr txBox="1">
            <a:spLocks/>
          </p:cNvSpPr>
          <p:nvPr/>
        </p:nvSpPr>
        <p:spPr>
          <a:xfrm>
            <a:off x="2070980" y="2942713"/>
            <a:ext cx="1662439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Start: Q1/2023</a:t>
            </a:r>
          </a:p>
        </p:txBody>
      </p:sp>
      <p:sp>
        <p:nvSpPr>
          <p:cNvPr id="103" name="Shape 28">
            <a:extLst>
              <a:ext uri="{FF2B5EF4-FFF2-40B4-BE49-F238E27FC236}">
                <a16:creationId xmlns:a16="http://schemas.microsoft.com/office/drawing/2014/main" id="{60522C8E-5BD8-8041-D3AE-6BD770C3655E}"/>
              </a:ext>
            </a:extLst>
          </p:cNvPr>
          <p:cNvSpPr txBox="1">
            <a:spLocks/>
          </p:cNvSpPr>
          <p:nvPr/>
        </p:nvSpPr>
        <p:spPr>
          <a:xfrm rot="19831951">
            <a:off x="163259" y="1650581"/>
            <a:ext cx="1757174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1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Schon vorhanden!</a:t>
            </a:r>
          </a:p>
        </p:txBody>
      </p:sp>
      <p:sp>
        <p:nvSpPr>
          <p:cNvPr id="104" name="Shape 28">
            <a:extLst>
              <a:ext uri="{FF2B5EF4-FFF2-40B4-BE49-F238E27FC236}">
                <a16:creationId xmlns:a16="http://schemas.microsoft.com/office/drawing/2014/main" id="{E92A9F0E-15E0-15B3-53FC-5342020FFFCF}"/>
              </a:ext>
            </a:extLst>
          </p:cNvPr>
          <p:cNvSpPr txBox="1">
            <a:spLocks/>
          </p:cNvSpPr>
          <p:nvPr/>
        </p:nvSpPr>
        <p:spPr>
          <a:xfrm rot="19831951">
            <a:off x="3696452" y="1171727"/>
            <a:ext cx="1757174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078F58-C254-F807-1BFC-AB250CE9D9A9}"/>
              </a:ext>
            </a:extLst>
          </p:cNvPr>
          <p:cNvSpPr txBox="1"/>
          <p:nvPr/>
        </p:nvSpPr>
        <p:spPr>
          <a:xfrm>
            <a:off x="5372683" y="1608826"/>
            <a:ext cx="1440000" cy="720000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PIM</a:t>
            </a:r>
          </a:p>
        </p:txBody>
      </p:sp>
      <p:sp>
        <p:nvSpPr>
          <p:cNvPr id="4" name="Shape 28">
            <a:extLst>
              <a:ext uri="{FF2B5EF4-FFF2-40B4-BE49-F238E27FC236}">
                <a16:creationId xmlns:a16="http://schemas.microsoft.com/office/drawing/2014/main" id="{E81C5CF9-723C-565C-8F3C-BA31C8864161}"/>
              </a:ext>
            </a:extLst>
          </p:cNvPr>
          <p:cNvSpPr txBox="1">
            <a:spLocks/>
          </p:cNvSpPr>
          <p:nvPr/>
        </p:nvSpPr>
        <p:spPr>
          <a:xfrm>
            <a:off x="5658551" y="2051003"/>
            <a:ext cx="1662439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Q3/2022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82A358-E365-2CAC-B3BF-063262CF60BC}"/>
              </a:ext>
            </a:extLst>
          </p:cNvPr>
          <p:cNvSpPr txBox="1"/>
          <p:nvPr/>
        </p:nvSpPr>
        <p:spPr>
          <a:xfrm>
            <a:off x="5372683" y="3579942"/>
            <a:ext cx="1440000" cy="720000"/>
          </a:xfrm>
          <a:prstGeom prst="rect">
            <a:avLst/>
          </a:prstGeom>
          <a:solidFill>
            <a:srgbClr val="C00000">
              <a:alpha val="48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 anchorCtr="1">
            <a:spAutoFit/>
          </a:bodyPr>
          <a:lstStyle/>
          <a:p>
            <a:pPr marR="0" algn="ctr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81000" algn="l"/>
              </a:tabLst>
            </a:pPr>
            <a:r>
              <a:rPr lang="de-D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404408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2022 11 02 Vorstellung Portalthemen bei GF Dez. 2022.pptx - PowerPoint">
            <a:extLst>
              <a:ext uri="{FF2B5EF4-FFF2-40B4-BE49-F238E27FC236}">
                <a16:creationId xmlns:a16="http://schemas.microsoft.com/office/drawing/2014/main" id="{7E84D462-5FD4-3B2E-C4CE-2DC554AB64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5794" y="838334"/>
            <a:ext cx="3636406" cy="1992993"/>
          </a:xfrm>
          <a:prstGeom prst="rect">
            <a:avLst/>
          </a:prstGeom>
        </p:spPr>
      </p:pic>
      <p:sp>
        <p:nvSpPr>
          <p:cNvPr id="4" name="Shape 28">
            <a:extLst>
              <a:ext uri="{FF2B5EF4-FFF2-40B4-BE49-F238E27FC236}">
                <a16:creationId xmlns:a16="http://schemas.microsoft.com/office/drawing/2014/main" id="{B0D6F53F-CD0D-12F9-4525-994C0C8BF759}"/>
              </a:ext>
            </a:extLst>
          </p:cNvPr>
          <p:cNvSpPr txBox="1">
            <a:spLocks/>
          </p:cNvSpPr>
          <p:nvPr/>
        </p:nvSpPr>
        <p:spPr>
          <a:xfrm>
            <a:off x="408452" y="238447"/>
            <a:ext cx="4618828" cy="28803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l">
              <a:tabLst/>
            </a:pPr>
            <a:r>
              <a:rPr lang="de-DE" sz="1600" b="1" dirty="0">
                <a:solidFill>
                  <a:srgbClr val="C00000"/>
                </a:solidFill>
              </a:rPr>
              <a:t>Digitaler Zwilling - Anwendungsbeispiele</a:t>
            </a:r>
          </a:p>
          <a:p>
            <a:pPr algn="l">
              <a:tabLst/>
            </a:pPr>
            <a:endParaRPr lang="de-DE" sz="1600" dirty="0">
              <a:solidFill>
                <a:srgbClr val="C00000"/>
              </a:solidFill>
            </a:endParaRPr>
          </a:p>
        </p:txBody>
      </p:sp>
      <p:sp>
        <p:nvSpPr>
          <p:cNvPr id="10" name="Shape 28">
            <a:extLst>
              <a:ext uri="{FF2B5EF4-FFF2-40B4-BE49-F238E27FC236}">
                <a16:creationId xmlns:a16="http://schemas.microsoft.com/office/drawing/2014/main" id="{C723732F-EF8F-61E1-07AA-823BA7A33E6B}"/>
              </a:ext>
            </a:extLst>
          </p:cNvPr>
          <p:cNvSpPr txBox="1">
            <a:spLocks/>
          </p:cNvSpPr>
          <p:nvPr/>
        </p:nvSpPr>
        <p:spPr>
          <a:xfrm>
            <a:off x="5027280" y="3777122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VisualStudio</a:t>
            </a:r>
            <a:endParaRPr lang="de-DE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Ableitung Bilder für </a:t>
            </a:r>
            <a:r>
              <a:rPr lang="de-DE" sz="1000" dirty="0" err="1">
                <a:solidFill>
                  <a:schemeClr val="tx2">
                    <a:lumMod val="50000"/>
                  </a:schemeClr>
                </a:solidFill>
              </a:rPr>
              <a:t>für</a:t>
            </a: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tx2">
                    <a:lumMod val="50000"/>
                  </a:schemeClr>
                </a:solidFill>
              </a:rPr>
              <a:t>homepage</a:t>
            </a: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,</a:t>
            </a: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Konfigurator, Broschüren….</a:t>
            </a:r>
          </a:p>
          <a:p>
            <a:pPr algn="ctr">
              <a:tabLst/>
            </a:pP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Shape 28">
            <a:extLst>
              <a:ext uri="{FF2B5EF4-FFF2-40B4-BE49-F238E27FC236}">
                <a16:creationId xmlns:a16="http://schemas.microsoft.com/office/drawing/2014/main" id="{313FD740-2659-A6EB-306C-1DB7C9E879DB}"/>
              </a:ext>
            </a:extLst>
          </p:cNvPr>
          <p:cNvSpPr txBox="1">
            <a:spLocks/>
          </p:cNvSpPr>
          <p:nvPr/>
        </p:nvSpPr>
        <p:spPr>
          <a:xfrm>
            <a:off x="6372200" y="2665207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ProductionView</a:t>
            </a:r>
            <a:endParaRPr lang="de-DE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Montagehilfe, Anweisungen</a:t>
            </a:r>
          </a:p>
        </p:txBody>
      </p:sp>
      <p:sp>
        <p:nvSpPr>
          <p:cNvPr id="13" name="Shape 28">
            <a:extLst>
              <a:ext uri="{FF2B5EF4-FFF2-40B4-BE49-F238E27FC236}">
                <a16:creationId xmlns:a16="http://schemas.microsoft.com/office/drawing/2014/main" id="{9209A799-CE30-8FFF-F6B7-86691BC1E08C}"/>
              </a:ext>
            </a:extLst>
          </p:cNvPr>
          <p:cNvSpPr txBox="1">
            <a:spLocks/>
          </p:cNvSpPr>
          <p:nvPr/>
        </p:nvSpPr>
        <p:spPr>
          <a:xfrm>
            <a:off x="6372200" y="1427735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 err="1">
                <a:solidFill>
                  <a:schemeClr val="tx2">
                    <a:lumMod val="50000"/>
                  </a:schemeClr>
                </a:solidFill>
              </a:rPr>
              <a:t>Partfinder</a:t>
            </a:r>
            <a:endParaRPr lang="de-DE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ET-Suche, Bestellungen</a:t>
            </a:r>
          </a:p>
          <a:p>
            <a:pPr algn="ctr">
              <a:tabLst/>
            </a:pP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Shape 28">
            <a:extLst>
              <a:ext uri="{FF2B5EF4-FFF2-40B4-BE49-F238E27FC236}">
                <a16:creationId xmlns:a16="http://schemas.microsoft.com/office/drawing/2014/main" id="{70DEC32E-DF3F-A101-558C-82508B98EDA4}"/>
              </a:ext>
            </a:extLst>
          </p:cNvPr>
          <p:cNvSpPr txBox="1">
            <a:spLocks/>
          </p:cNvSpPr>
          <p:nvPr/>
        </p:nvSpPr>
        <p:spPr>
          <a:xfrm>
            <a:off x="178767" y="1345685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Angebotserstellung</a:t>
            </a: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3D View der gekauften Maschine</a:t>
            </a:r>
          </a:p>
          <a:p>
            <a:pPr algn="ctr">
              <a:tabLst/>
            </a:pPr>
            <a:endParaRPr lang="de-DE" sz="12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tabLst/>
            </a:pP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Shape 28">
            <a:extLst>
              <a:ext uri="{FF2B5EF4-FFF2-40B4-BE49-F238E27FC236}">
                <a16:creationId xmlns:a16="http://schemas.microsoft.com/office/drawing/2014/main" id="{EB1CC0DE-CD3C-2BF7-D00D-72577099AF52}"/>
              </a:ext>
            </a:extLst>
          </p:cNvPr>
          <p:cNvSpPr txBox="1">
            <a:spLocks/>
          </p:cNvSpPr>
          <p:nvPr/>
        </p:nvSpPr>
        <p:spPr>
          <a:xfrm>
            <a:off x="142020" y="2758334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Virtuelle Schulungen</a:t>
            </a: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Wenn physische Schulungen nicht möglich</a:t>
            </a:r>
            <a:r>
              <a:rPr lang="de-DE" sz="12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ctr">
              <a:tabLst/>
            </a:pP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Shape 28">
            <a:extLst>
              <a:ext uri="{FF2B5EF4-FFF2-40B4-BE49-F238E27FC236}">
                <a16:creationId xmlns:a16="http://schemas.microsoft.com/office/drawing/2014/main" id="{1C14E201-1A41-1597-74DD-1458DA9283C2}"/>
              </a:ext>
            </a:extLst>
          </p:cNvPr>
          <p:cNvSpPr txBox="1">
            <a:spLocks/>
          </p:cNvSpPr>
          <p:nvPr/>
        </p:nvSpPr>
        <p:spPr>
          <a:xfrm>
            <a:off x="1448562" y="3777122"/>
            <a:ext cx="2520280" cy="64807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1400" b="1" dirty="0">
                <a:solidFill>
                  <a:schemeClr val="tx2">
                    <a:lumMod val="50000"/>
                  </a:schemeClr>
                </a:solidFill>
              </a:rPr>
              <a:t>Montagehilfe Händler</a:t>
            </a:r>
          </a:p>
          <a:p>
            <a:pPr algn="ctr">
              <a:tabLst/>
            </a:pPr>
            <a:r>
              <a:rPr lang="de-DE" sz="1000" dirty="0">
                <a:solidFill>
                  <a:schemeClr val="tx2">
                    <a:lumMod val="50000"/>
                  </a:schemeClr>
                </a:solidFill>
              </a:rPr>
              <a:t>Unterstützende Hilfe für Händler / Endkunden</a:t>
            </a:r>
          </a:p>
          <a:p>
            <a:pPr algn="ctr">
              <a:tabLst/>
            </a:pPr>
            <a:endParaRPr lang="de-DE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Shape 28">
            <a:extLst>
              <a:ext uri="{FF2B5EF4-FFF2-40B4-BE49-F238E27FC236}">
                <a16:creationId xmlns:a16="http://schemas.microsoft.com/office/drawing/2014/main" id="{A5AB6176-CCBB-493E-E1C0-A0058499A01F}"/>
              </a:ext>
            </a:extLst>
          </p:cNvPr>
          <p:cNvSpPr txBox="1">
            <a:spLocks/>
          </p:cNvSpPr>
          <p:nvPr/>
        </p:nvSpPr>
        <p:spPr>
          <a:xfrm>
            <a:off x="395536" y="-381728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850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Digitale Produkte – Ausgründungen aus Digitaler Zwilling</a:t>
            </a:r>
          </a:p>
        </p:txBody>
      </p:sp>
      <p:sp>
        <p:nvSpPr>
          <p:cNvPr id="3" name="Shape 28">
            <a:extLst>
              <a:ext uri="{FF2B5EF4-FFF2-40B4-BE49-F238E27FC236}">
                <a16:creationId xmlns:a16="http://schemas.microsoft.com/office/drawing/2014/main" id="{07B67EE7-EB51-05AB-92BC-03155F667BC7}"/>
              </a:ext>
            </a:extLst>
          </p:cNvPr>
          <p:cNvSpPr txBox="1">
            <a:spLocks/>
          </p:cNvSpPr>
          <p:nvPr/>
        </p:nvSpPr>
        <p:spPr>
          <a:xfrm>
            <a:off x="8258828" y="1217135"/>
            <a:ext cx="452144" cy="45258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36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de-DE" sz="3600" dirty="0">
              <a:solidFill>
                <a:srgbClr val="00B050"/>
              </a:solidFill>
            </a:endParaRPr>
          </a:p>
        </p:txBody>
      </p:sp>
      <p:sp>
        <p:nvSpPr>
          <p:cNvPr id="5" name="Shape 28">
            <a:extLst>
              <a:ext uri="{FF2B5EF4-FFF2-40B4-BE49-F238E27FC236}">
                <a16:creationId xmlns:a16="http://schemas.microsoft.com/office/drawing/2014/main" id="{EE502361-BCB2-AAE9-C590-FBF7DE83437A}"/>
              </a:ext>
            </a:extLst>
          </p:cNvPr>
          <p:cNvSpPr txBox="1">
            <a:spLocks/>
          </p:cNvSpPr>
          <p:nvPr/>
        </p:nvSpPr>
        <p:spPr>
          <a:xfrm>
            <a:off x="7547560" y="3775271"/>
            <a:ext cx="452144" cy="45258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36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de-DE" sz="3600" dirty="0">
              <a:solidFill>
                <a:srgbClr val="00B050"/>
              </a:solidFill>
            </a:endParaRPr>
          </a:p>
        </p:txBody>
      </p:sp>
      <p:sp>
        <p:nvSpPr>
          <p:cNvPr id="7" name="Shape 28">
            <a:extLst>
              <a:ext uri="{FF2B5EF4-FFF2-40B4-BE49-F238E27FC236}">
                <a16:creationId xmlns:a16="http://schemas.microsoft.com/office/drawing/2014/main" id="{F63C100C-3DDF-1B5F-7103-4046FB6AA9CB}"/>
              </a:ext>
            </a:extLst>
          </p:cNvPr>
          <p:cNvSpPr txBox="1">
            <a:spLocks/>
          </p:cNvSpPr>
          <p:nvPr/>
        </p:nvSpPr>
        <p:spPr>
          <a:xfrm>
            <a:off x="8389576" y="2438914"/>
            <a:ext cx="452144" cy="45258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1pPr>
            <a:lvl2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2pPr>
            <a:lvl3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3pPr>
            <a:lvl4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4pPr>
            <a:lvl5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5pPr>
            <a:lvl6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6pPr>
            <a:lvl7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7pPr>
            <a:lvl8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8pPr>
            <a:lvl9pPr defTabSz="816632">
              <a:defRPr sz="23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</a:pPr>
            <a:r>
              <a:rPr lang="de-DE" sz="3600" b="1" dirty="0">
                <a:solidFill>
                  <a:srgbClr val="00B050"/>
                </a:solidFill>
                <a:sym typeface="Wingdings 2" panose="05020102010507070707" pitchFamily="18" charset="2"/>
              </a:rPr>
              <a:t></a:t>
            </a:r>
            <a:endParaRPr lang="de-DE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976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24ED49-3219-FEEE-5464-99B74A2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06" y="643558"/>
            <a:ext cx="1358714" cy="24140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E3B332-2184-D377-67FE-BA579D68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076" y="648072"/>
            <a:ext cx="2583158" cy="45159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1F9354A-9E65-32BD-5D33-2080D42C4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0" y="627534"/>
            <a:ext cx="1122080" cy="845251"/>
          </a:xfrm>
          <a:prstGeom prst="rect">
            <a:avLst/>
          </a:prstGeom>
        </p:spPr>
      </p:pic>
      <p:sp>
        <p:nvSpPr>
          <p:cNvPr id="6" name="Shape 28">
            <a:extLst>
              <a:ext uri="{FF2B5EF4-FFF2-40B4-BE49-F238E27FC236}">
                <a16:creationId xmlns:a16="http://schemas.microsoft.com/office/drawing/2014/main" id="{9DFB68F3-03CE-8F7F-27DC-F1B6C74BC8F3}"/>
              </a:ext>
            </a:extLst>
          </p:cNvPr>
          <p:cNvSpPr txBox="1">
            <a:spLocks/>
          </p:cNvSpPr>
          <p:nvPr/>
        </p:nvSpPr>
        <p:spPr>
          <a:xfrm>
            <a:off x="6020912" y="771550"/>
            <a:ext cx="2520280" cy="41531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Maschinenkonfiguration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Bedienungsanleitung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Ersatzteilkatalog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Errorcode</a:t>
            </a:r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-App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 </a:t>
            </a:r>
            <a:r>
              <a:rPr lang="de-DE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</a:t>
            </a:r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-App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zu Portal (News….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Schulungsvideos</a:t>
            </a:r>
          </a:p>
          <a:p>
            <a:endParaRPr lang="de-DE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Montagevideos</a:t>
            </a:r>
          </a:p>
          <a:p>
            <a:endParaRPr lang="de-DE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Buchung Seminare</a:t>
            </a:r>
          </a:p>
          <a:p>
            <a:endParaRPr lang="de-DE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zu Modeshop</a:t>
            </a:r>
          </a:p>
          <a:p>
            <a:endParaRPr lang="de-DE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hape 28">
            <a:extLst>
              <a:ext uri="{FF2B5EF4-FFF2-40B4-BE49-F238E27FC236}">
                <a16:creationId xmlns:a16="http://schemas.microsoft.com/office/drawing/2014/main" id="{B1DEF0E6-3421-AC46-95BE-3DDBFFCE1240}"/>
              </a:ext>
            </a:extLst>
          </p:cNvPr>
          <p:cNvSpPr txBox="1">
            <a:spLocks/>
          </p:cNvSpPr>
          <p:nvPr/>
        </p:nvSpPr>
        <p:spPr>
          <a:xfrm>
            <a:off x="467704" y="159456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QR-code</a:t>
            </a:r>
            <a:endParaRPr lang="de-DE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platzhalter 5" descr="QR_Code (3) (1).pptx - PowerPoint">
            <a:extLst>
              <a:ext uri="{FF2B5EF4-FFF2-40B4-BE49-F238E27FC236}">
                <a16:creationId xmlns:a16="http://schemas.microsoft.com/office/drawing/2014/main" id="{BA0E368B-8959-21DF-3A36-4CABE47629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570" y="1546954"/>
            <a:ext cx="1183906" cy="6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245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">
            <a:extLst>
              <a:ext uri="{FF2B5EF4-FFF2-40B4-BE49-F238E27FC236}">
                <a16:creationId xmlns:a16="http://schemas.microsoft.com/office/drawing/2014/main" id="{E84AA33E-2BA3-A6EF-A469-D85F415F9FC4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 1: Prozess Automatisierung Stammdaten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D12F07C-1FBD-9B0B-4A76-47E70505451B}"/>
              </a:ext>
            </a:extLst>
          </p:cNvPr>
          <p:cNvSpPr txBox="1"/>
          <p:nvPr/>
        </p:nvSpPr>
        <p:spPr>
          <a:xfrm>
            <a:off x="368444" y="895832"/>
            <a:ext cx="28575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Schätzpreis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2BAAA2B-DFDF-76D2-54C7-FE100D7147BD}"/>
              </a:ext>
            </a:extLst>
          </p:cNvPr>
          <p:cNvSpPr txBox="1"/>
          <p:nvPr/>
        </p:nvSpPr>
        <p:spPr>
          <a:xfrm>
            <a:off x="368444" y="2740585"/>
            <a:ext cx="28575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Zolltarifnummer</a:t>
            </a:r>
          </a:p>
        </p:txBody>
      </p:sp>
      <p:pic>
        <p:nvPicPr>
          <p:cNvPr id="11" name="Bildplatzhalter 5" descr="Window">
            <a:extLst>
              <a:ext uri="{FF2B5EF4-FFF2-40B4-BE49-F238E27FC236}">
                <a16:creationId xmlns:a16="http://schemas.microsoft.com/office/drawing/2014/main" id="{BE83B28E-85B8-7CBA-5746-9456F922D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0508" y="2832917"/>
            <a:ext cx="2379406" cy="91310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1D5D9E7-74CE-7A7C-AC07-CA5472D6431E}"/>
              </a:ext>
            </a:extLst>
          </p:cNvPr>
          <p:cNvSpPr/>
          <p:nvPr/>
        </p:nvSpPr>
        <p:spPr>
          <a:xfrm rot="1187905">
            <a:off x="5347201" y="3409791"/>
            <a:ext cx="610157" cy="30313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pic>
        <p:nvPicPr>
          <p:cNvPr id="17" name="Grafik 16" descr="Ein Bild, das Unschärfe enthält.&#10;&#10;Automatisch generierte Beschreibung">
            <a:extLst>
              <a:ext uri="{FF2B5EF4-FFF2-40B4-BE49-F238E27FC236}">
                <a16:creationId xmlns:a16="http://schemas.microsoft.com/office/drawing/2014/main" id="{094B2C2D-D7D7-FAA0-CFD0-708942903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8315" y="4016416"/>
            <a:ext cx="1003788" cy="832328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826AA4A5-0CF8-4FAC-155F-B59EA73C97AC}"/>
              </a:ext>
            </a:extLst>
          </p:cNvPr>
          <p:cNvSpPr/>
          <p:nvPr/>
        </p:nvSpPr>
        <p:spPr>
          <a:xfrm rot="20621201">
            <a:off x="5350215" y="4082967"/>
            <a:ext cx="610157" cy="303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633E8257-85B6-87FD-F2A0-7BAFFBF55F1D}"/>
              </a:ext>
            </a:extLst>
          </p:cNvPr>
          <p:cNvCxnSpPr>
            <a:cxnSpLocks/>
          </p:cNvCxnSpPr>
          <p:nvPr/>
        </p:nvCxnSpPr>
        <p:spPr>
          <a:xfrm flipV="1">
            <a:off x="2786008" y="2740585"/>
            <a:ext cx="2253905" cy="10977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Bildplatzhalter 5" descr="Window">
            <a:extLst>
              <a:ext uri="{FF2B5EF4-FFF2-40B4-BE49-F238E27FC236}">
                <a16:creationId xmlns:a16="http://schemas.microsoft.com/office/drawing/2014/main" id="{8FB3F2AC-DD5A-58EB-35A6-F3EB56EA5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9794" y="3382147"/>
            <a:ext cx="2044365" cy="727749"/>
          </a:xfrm>
          <a:prstGeom prst="rect">
            <a:avLst/>
          </a:prstGeom>
        </p:spPr>
      </p:pic>
      <p:pic>
        <p:nvPicPr>
          <p:cNvPr id="3" name="Grafik 2" descr="Ein Bild, das Unschärfe enthält.&#10;&#10;Automatisch generierte Beschreibung">
            <a:extLst>
              <a:ext uri="{FF2B5EF4-FFF2-40B4-BE49-F238E27FC236}">
                <a16:creationId xmlns:a16="http://schemas.microsoft.com/office/drawing/2014/main" id="{56FEE62E-7F4A-388D-9350-81EBCDF7D3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72605" y="998497"/>
            <a:ext cx="1003788" cy="832328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576BFE1E-6471-8591-646C-D6B79485C058}"/>
              </a:ext>
            </a:extLst>
          </p:cNvPr>
          <p:cNvSpPr/>
          <p:nvPr/>
        </p:nvSpPr>
        <p:spPr>
          <a:xfrm>
            <a:off x="6095290" y="1263093"/>
            <a:ext cx="590619" cy="30313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CBA03-542E-9920-7FC4-1A8D6097266B}"/>
              </a:ext>
            </a:extLst>
          </p:cNvPr>
          <p:cNvSpPr txBox="1"/>
          <p:nvPr/>
        </p:nvSpPr>
        <p:spPr>
          <a:xfrm>
            <a:off x="7222980" y="1263094"/>
            <a:ext cx="77109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r>
              <a:rPr lang="de-DE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Preis</a:t>
            </a:r>
          </a:p>
        </p:txBody>
      </p:sp>
      <p:pic>
        <p:nvPicPr>
          <p:cNvPr id="7" name="Bildplatzhalter 5" descr="HORSCH PartFinder">
            <a:extLst>
              <a:ext uri="{FF2B5EF4-FFF2-40B4-BE49-F238E27FC236}">
                <a16:creationId xmlns:a16="http://schemas.microsoft.com/office/drawing/2014/main" id="{7022242C-D62C-FAC5-6DBC-116E40480C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3987" y="613281"/>
            <a:ext cx="2695926" cy="17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">
            <a:extLst>
              <a:ext uri="{FF2B5EF4-FFF2-40B4-BE49-F238E27FC236}">
                <a16:creationId xmlns:a16="http://schemas.microsoft.com/office/drawing/2014/main" id="{E84AA33E-2BA3-A6EF-A469-D85F415F9FC4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 2: Ähnlichkeitsanalysen von Bauteilen</a:t>
            </a:r>
          </a:p>
        </p:txBody>
      </p:sp>
      <p:pic>
        <p:nvPicPr>
          <p:cNvPr id="10" name="Bildplatzhalter 5" descr="Window">
            <a:extLst>
              <a:ext uri="{FF2B5EF4-FFF2-40B4-BE49-F238E27FC236}">
                <a16:creationId xmlns:a16="http://schemas.microsoft.com/office/drawing/2014/main" id="{2638B9FE-519A-2B16-E33A-AD2913D48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920" y="1691388"/>
            <a:ext cx="8899859" cy="2997452"/>
          </a:xfrm>
          <a:prstGeom prst="rect">
            <a:avLst/>
          </a:prstGeom>
        </p:spPr>
      </p:pic>
      <p:pic>
        <p:nvPicPr>
          <p:cNvPr id="11" name="Bildplatzhalter 5" descr="Window">
            <a:extLst>
              <a:ext uri="{FF2B5EF4-FFF2-40B4-BE49-F238E27FC236}">
                <a16:creationId xmlns:a16="http://schemas.microsoft.com/office/drawing/2014/main" id="{AF2C75CA-3115-C46D-0877-B6188D1A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920" y="964720"/>
            <a:ext cx="1256799" cy="380580"/>
          </a:xfrm>
          <a:prstGeom prst="rect">
            <a:avLst/>
          </a:prstGeom>
        </p:spPr>
      </p:pic>
      <p:sp>
        <p:nvSpPr>
          <p:cNvPr id="13" name="Shape 28">
            <a:extLst>
              <a:ext uri="{FF2B5EF4-FFF2-40B4-BE49-F238E27FC236}">
                <a16:creationId xmlns:a16="http://schemas.microsoft.com/office/drawing/2014/main" id="{89E23BF6-B476-9925-2256-58C41BFFDC26}"/>
              </a:ext>
            </a:extLst>
          </p:cNvPr>
          <p:cNvSpPr txBox="1">
            <a:spLocks/>
          </p:cNvSpPr>
          <p:nvPr/>
        </p:nvSpPr>
        <p:spPr>
          <a:xfrm>
            <a:off x="2260409" y="999112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KI für den strategischen / technischen Einkauf</a:t>
            </a:r>
          </a:p>
        </p:txBody>
      </p:sp>
    </p:spTree>
    <p:extLst>
      <p:ext uri="{BB962C8B-B14F-4D97-AF65-F5344CB8AC3E}">
        <p14:creationId xmlns:p14="http://schemas.microsoft.com/office/powerpoint/2010/main" val="81708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">
            <a:extLst>
              <a:ext uri="{FF2B5EF4-FFF2-40B4-BE49-F238E27FC236}">
                <a16:creationId xmlns:a16="http://schemas.microsoft.com/office/drawing/2014/main" id="{E84AA33E-2BA3-A6EF-A469-D85F415F9FC4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Ähnlichkeitsanalysen von Bauteilen</a:t>
            </a:r>
          </a:p>
        </p:txBody>
      </p:sp>
      <p:pic>
        <p:nvPicPr>
          <p:cNvPr id="3" name="Bildplatzhalter 5" descr="Window">
            <a:extLst>
              <a:ext uri="{FF2B5EF4-FFF2-40B4-BE49-F238E27FC236}">
                <a16:creationId xmlns:a16="http://schemas.microsoft.com/office/drawing/2014/main" id="{16EBB832-559B-127B-FC72-7F01372A9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3064" y="595445"/>
            <a:ext cx="5616827" cy="4446644"/>
          </a:xfrm>
          <a:prstGeom prst="rect">
            <a:avLst/>
          </a:prstGeom>
        </p:spPr>
      </p:pic>
      <p:pic>
        <p:nvPicPr>
          <p:cNvPr id="2" name="Bildplatzhalter 5" descr="Window">
            <a:extLst>
              <a:ext uri="{FF2B5EF4-FFF2-40B4-BE49-F238E27FC236}">
                <a16:creationId xmlns:a16="http://schemas.microsoft.com/office/drawing/2014/main" id="{4F2DC8F4-C354-4380-6A6B-0673DB702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578" y="544237"/>
            <a:ext cx="7443241" cy="449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7DB97B26-EADC-6171-8C54-E56A1AA7ED59}"/>
              </a:ext>
            </a:extLst>
          </p:cNvPr>
          <p:cNvSpPr/>
          <p:nvPr/>
        </p:nvSpPr>
        <p:spPr>
          <a:xfrm rot="10800000">
            <a:off x="-1620688" y="2624370"/>
            <a:ext cx="7128792" cy="477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1">
                  <a:lumMod val="5000"/>
                  <a:lumOff val="95000"/>
                  <a:alpha val="0"/>
                </a:schemeClr>
              </a:gs>
              <a:gs pos="94000">
                <a:schemeClr val="bg1"/>
              </a:gs>
            </a:gsLst>
            <a:lin ang="10800000" scaled="1"/>
          </a:gra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endParaRPr lang="de-DE" sz="2500" dirty="0">
              <a:solidFill>
                <a:srgbClr val="000000"/>
              </a:solidFill>
            </a:endParaRPr>
          </a:p>
        </p:txBody>
      </p:sp>
      <p:sp>
        <p:nvSpPr>
          <p:cNvPr id="26" name="Shape 28">
            <a:extLst>
              <a:ext uri="{FF2B5EF4-FFF2-40B4-BE49-F238E27FC236}">
                <a16:creationId xmlns:a16="http://schemas.microsoft.com/office/drawing/2014/main" id="{425C5FF0-AACB-9400-D587-A19E84E07C0D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42B3544B-949C-A35F-6F57-2D03567FC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47" y="627461"/>
            <a:ext cx="3482578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Ein Bild, das Gras, Himmel, draußen, Natur enthält.&#10;&#10;Automatisch generierte Beschreibung">
            <a:extLst>
              <a:ext uri="{FF2B5EF4-FFF2-40B4-BE49-F238E27FC236}">
                <a16:creationId xmlns:a16="http://schemas.microsoft.com/office/drawing/2014/main" id="{29DCFAB2-40B7-E81D-1891-44192780A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6" b="30350"/>
          <a:stretch>
            <a:fillRect/>
          </a:stretch>
        </p:blipFill>
        <p:spPr bwMode="auto">
          <a:xfrm>
            <a:off x="723392" y="1599011"/>
            <a:ext cx="3350419" cy="181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19F021-06B5-B590-070D-23A860A59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31" y="795337"/>
            <a:ext cx="3226594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FC32D3-606E-4933-A7A3-68568011A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51" y="3125392"/>
            <a:ext cx="2226469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5">
            <a:extLst>
              <a:ext uri="{FF2B5EF4-FFF2-40B4-BE49-F238E27FC236}">
                <a16:creationId xmlns:a16="http://schemas.microsoft.com/office/drawing/2014/main" id="{216772E8-E88C-CF97-F62B-B2EA7BC9D9EC}"/>
              </a:ext>
            </a:extLst>
          </p:cNvPr>
          <p:cNvCxnSpPr>
            <a:cxnSpLocks/>
          </p:cNvCxnSpPr>
          <p:nvPr/>
        </p:nvCxnSpPr>
        <p:spPr bwMode="auto">
          <a:xfrm>
            <a:off x="4172631" y="3415904"/>
            <a:ext cx="900113" cy="198834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fik 12">
            <a:extLst>
              <a:ext uri="{FF2B5EF4-FFF2-40B4-BE49-F238E27FC236}">
                <a16:creationId xmlns:a16="http://schemas.microsoft.com/office/drawing/2014/main" id="{D3ADEB30-A17F-CB6D-CB5D-24FDDA9B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82" y="3215880"/>
            <a:ext cx="1384697" cy="30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2FEDEB7-B7D1-2343-D99E-87AC86EE8C1D}"/>
              </a:ext>
            </a:extLst>
          </p:cNvPr>
          <p:cNvSpPr/>
          <p:nvPr/>
        </p:nvSpPr>
        <p:spPr>
          <a:xfrm>
            <a:off x="2983197" y="3249217"/>
            <a:ext cx="1213247" cy="234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82048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Schwandorf</a:t>
            </a:r>
          </a:p>
        </p:txBody>
      </p:sp>
      <p:cxnSp>
        <p:nvCxnSpPr>
          <p:cNvPr id="15" name="Gerade Verbindung 20">
            <a:extLst>
              <a:ext uri="{FF2B5EF4-FFF2-40B4-BE49-F238E27FC236}">
                <a16:creationId xmlns:a16="http://schemas.microsoft.com/office/drawing/2014/main" id="{8559D98B-DA4B-3A6E-2288-073ED5743DB8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43" y="3239691"/>
            <a:ext cx="445294" cy="751284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3">
            <a:extLst>
              <a:ext uri="{FF2B5EF4-FFF2-40B4-BE49-F238E27FC236}">
                <a16:creationId xmlns:a16="http://schemas.microsoft.com/office/drawing/2014/main" id="{C5CED2D7-365B-57AD-7BBF-36489BD3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635" y="2987280"/>
            <a:ext cx="1522809" cy="33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9C16FAB-FA07-92D0-12CA-023F446E7C1F}"/>
              </a:ext>
            </a:extLst>
          </p:cNvPr>
          <p:cNvSpPr/>
          <p:nvPr/>
        </p:nvSpPr>
        <p:spPr>
          <a:xfrm>
            <a:off x="5818076" y="3008710"/>
            <a:ext cx="1575197" cy="286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82048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LEEB </a:t>
            </a:r>
            <a:r>
              <a:rPr lang="de-DE" sz="738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Application</a:t>
            </a: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 Systems - Landau</a:t>
            </a:r>
          </a:p>
        </p:txBody>
      </p:sp>
      <p:cxnSp>
        <p:nvCxnSpPr>
          <p:cNvPr id="19" name="Gerade Verbindung 27">
            <a:extLst>
              <a:ext uri="{FF2B5EF4-FFF2-40B4-BE49-F238E27FC236}">
                <a16:creationId xmlns:a16="http://schemas.microsoft.com/office/drawing/2014/main" id="{89065AB8-B2B4-54C5-897F-DB587C44B05F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1306" y="2446736"/>
            <a:ext cx="619125" cy="404813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fik 14">
            <a:extLst>
              <a:ext uri="{FF2B5EF4-FFF2-40B4-BE49-F238E27FC236}">
                <a16:creationId xmlns:a16="http://schemas.microsoft.com/office/drawing/2014/main" id="{14D0D0D2-07A2-8749-20BF-C2A136E8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30" y="2170511"/>
            <a:ext cx="1385888" cy="30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096AEE2-5682-6C19-C8FB-E66A782CE9F9}"/>
              </a:ext>
            </a:extLst>
          </p:cNvPr>
          <p:cNvSpPr/>
          <p:nvPr/>
        </p:nvSpPr>
        <p:spPr>
          <a:xfrm>
            <a:off x="5379925" y="2228851"/>
            <a:ext cx="1184672" cy="18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482048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Ronneburg</a:t>
            </a:r>
          </a:p>
        </p:txBody>
      </p:sp>
    </p:spTree>
    <p:extLst>
      <p:ext uri="{BB962C8B-B14F-4D97-AF65-F5344CB8AC3E}">
        <p14:creationId xmlns:p14="http://schemas.microsoft.com/office/powerpoint/2010/main" val="38146073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">
            <a:extLst>
              <a:ext uri="{FF2B5EF4-FFF2-40B4-BE49-F238E27FC236}">
                <a16:creationId xmlns:a16="http://schemas.microsoft.com/office/drawing/2014/main" id="{E84AA33E-2BA3-A6EF-A469-D85F415F9FC4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 3: Objekterkennung</a:t>
            </a:r>
          </a:p>
        </p:txBody>
      </p:sp>
      <p:pic>
        <p:nvPicPr>
          <p:cNvPr id="3" name="Grafik 2" descr="Ein Bild, das Himmel, Gras, draußen, Landmaschine enthält.&#10;&#10;Automatisch generierte Beschreibung">
            <a:extLst>
              <a:ext uri="{FF2B5EF4-FFF2-40B4-BE49-F238E27FC236}">
                <a16:creationId xmlns:a16="http://schemas.microsoft.com/office/drawing/2014/main" id="{1156AF50-B997-D6FB-9678-96833BD5A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7" y="655719"/>
            <a:ext cx="2786479" cy="2084408"/>
          </a:xfrm>
          <a:prstGeom prst="rect">
            <a:avLst/>
          </a:prstGeom>
        </p:spPr>
      </p:pic>
      <p:pic>
        <p:nvPicPr>
          <p:cNvPr id="4" name="Grafik 3" descr="Ein Bild, das Boden, draußen, Gras, Landmaschine enthält.&#10;&#10;Automatisch generierte Beschreibung">
            <a:extLst>
              <a:ext uri="{FF2B5EF4-FFF2-40B4-BE49-F238E27FC236}">
                <a16:creationId xmlns:a16="http://schemas.microsoft.com/office/drawing/2014/main" id="{0A76CC0E-AED1-1AD1-FAE5-A6988C456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97" y="2740127"/>
            <a:ext cx="2794504" cy="2096567"/>
          </a:xfrm>
          <a:prstGeom prst="rect">
            <a:avLst/>
          </a:prstGeom>
        </p:spPr>
      </p:pic>
      <p:sp>
        <p:nvSpPr>
          <p:cNvPr id="5" name="Textplatzhalter 2">
            <a:extLst>
              <a:ext uri="{FF2B5EF4-FFF2-40B4-BE49-F238E27FC236}">
                <a16:creationId xmlns:a16="http://schemas.microsoft.com/office/drawing/2014/main" id="{7A665792-C261-4CFA-6BD3-6F314BD2D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" y="848916"/>
            <a:ext cx="5421293" cy="3229790"/>
          </a:xfrm>
        </p:spPr>
        <p:txBody>
          <a:bodyPr>
            <a:normAutofit/>
          </a:bodyPr>
          <a:lstStyle/>
          <a:p>
            <a:pPr marL="0" indent="0"/>
            <a:r>
              <a:rPr lang="de-DE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Worum geht es im Projekt?</a:t>
            </a:r>
          </a:p>
          <a:p>
            <a:endParaRPr lang="de-DE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450"/>
              </a:spcAft>
            </a:pPr>
            <a:r>
              <a:rPr lang="de-DE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Durch ein Kamerasystem zusammen mit künstlicher Intelligenz soll die Effizienz von Hacke und Spritze optimiert werden</a:t>
            </a:r>
          </a:p>
          <a:p>
            <a:pPr marL="342900" lvl="1" indent="0">
              <a:spcAft>
                <a:spcPts val="450"/>
              </a:spcAft>
              <a:buNone/>
            </a:pPr>
            <a:r>
              <a:rPr lang="de-DE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a) Für Reihenerkennung</a:t>
            </a:r>
          </a:p>
          <a:p>
            <a:pPr marL="342900" lvl="1" indent="0">
              <a:spcAft>
                <a:spcPts val="450"/>
              </a:spcAft>
              <a:buNone/>
            </a:pPr>
            <a:r>
              <a:rPr lang="de-DE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b) Für explizite Pflanzenerkennung</a:t>
            </a:r>
          </a:p>
        </p:txBody>
      </p:sp>
    </p:spTree>
    <p:extLst>
      <p:ext uri="{BB962C8B-B14F-4D97-AF65-F5344CB8AC3E}">
        <p14:creationId xmlns:p14="http://schemas.microsoft.com/office/powerpoint/2010/main" val="226679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"/>
          <p:cNvSpPr txBox="1">
            <a:spLocks/>
          </p:cNvSpPr>
          <p:nvPr/>
        </p:nvSpPr>
        <p:spPr>
          <a:xfrm>
            <a:off x="428609" y="1563638"/>
            <a:ext cx="8286781" cy="129614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defTabSz="1300162">
              <a:defRPr sz="7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  <a:lvl2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2pPr>
            <a:lvl3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3pPr>
            <a:lvl4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4pPr>
            <a:lvl5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5pPr>
            <a:lvl6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6pPr>
            <a:lvl7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7pPr>
            <a:lvl8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8pPr>
            <a:lvl9pPr defTabSz="1300162">
              <a:defRPr sz="3600">
                <a:latin typeface="Arial Bold"/>
                <a:ea typeface="Arial Bold"/>
                <a:cs typeface="Arial Bold"/>
                <a:sym typeface="Arial Bold"/>
              </a:defRPr>
            </a:lvl9pPr>
          </a:lstStyle>
          <a:p>
            <a:pPr algn="ctr">
              <a:tabLst/>
              <a:defRPr sz="1800">
                <a:solidFill>
                  <a:srgbClr val="000000"/>
                </a:solidFill>
              </a:defRPr>
            </a:pPr>
            <a:endParaRPr lang="de-D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tabLst/>
              <a:defRPr sz="1800">
                <a:solidFill>
                  <a:srgbClr val="000000"/>
                </a:solidFill>
              </a:defRPr>
            </a:pPr>
            <a:r>
              <a:rPr lang="de-DE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Projekte</a:t>
            </a:r>
            <a:endParaRPr lang="de-DE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2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50A1-893B-94C6-EB25-BA376C36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3">
            <a:extLst>
              <a:ext uri="{FF2B5EF4-FFF2-40B4-BE49-F238E27FC236}">
                <a16:creationId xmlns:a16="http://schemas.microsoft.com/office/drawing/2014/main" id="{390BF87D-2DFE-124A-1320-795AAE079166}"/>
              </a:ext>
            </a:extLst>
          </p:cNvPr>
          <p:cNvSpPr/>
          <p:nvPr/>
        </p:nvSpPr>
        <p:spPr>
          <a:xfrm>
            <a:off x="487091" y="210875"/>
            <a:ext cx="784887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tabLst/>
              <a:defRPr sz="16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b="1" dirty="0">
                <a:solidFill>
                  <a:srgbClr val="C00000"/>
                </a:solidFill>
              </a:rPr>
              <a:t>Projekt 1: Ersatzteilprognose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Shape 28">
            <a:extLst>
              <a:ext uri="{FF2B5EF4-FFF2-40B4-BE49-F238E27FC236}">
                <a16:creationId xmlns:a16="http://schemas.microsoft.com/office/drawing/2014/main" id="{1146CD94-6D81-1BBD-67D4-7497178BC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987574"/>
            <a:ext cx="8208912" cy="292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de-DE" sz="18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Forschungsfrage: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Kann die Ersatzteilprognose der HORSCH Maschinen GmbH automatisiert werden?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Mögliche spezifische Fragen: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Welche Bauteile lassen sich gemeinsam analysieren?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Welche Bestände waren auf Basis dieser Erkenntnisse zu hoch?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Für welche Teile ist es realistisch eine gute Prognose zu erstellen?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de-DE" altLang="de-DE" dirty="0">
              <a:solidFill>
                <a:schemeClr val="bg1">
                  <a:lumMod val="10000"/>
                </a:schemeClr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r>
              <a:rPr lang="de-DE" altLang="de-DE" dirty="0">
                <a:solidFill>
                  <a:schemeClr val="bg1">
                    <a:lumMod val="1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662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50A1-893B-94C6-EB25-BA376C36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3">
            <a:extLst>
              <a:ext uri="{FF2B5EF4-FFF2-40B4-BE49-F238E27FC236}">
                <a16:creationId xmlns:a16="http://schemas.microsoft.com/office/drawing/2014/main" id="{390BF87D-2DFE-124A-1320-795AAE079166}"/>
              </a:ext>
            </a:extLst>
          </p:cNvPr>
          <p:cNvSpPr/>
          <p:nvPr/>
        </p:nvSpPr>
        <p:spPr>
          <a:xfrm>
            <a:off x="487091" y="210875"/>
            <a:ext cx="784887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tabLst/>
              <a:defRPr sz="1600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b="1" dirty="0">
                <a:solidFill>
                  <a:srgbClr val="C00000"/>
                </a:solidFill>
              </a:rPr>
              <a:t>Projekt 2: Anomalie-Erkennung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Shape 28">
            <a:extLst>
              <a:ext uri="{FF2B5EF4-FFF2-40B4-BE49-F238E27FC236}">
                <a16:creationId xmlns:a16="http://schemas.microsoft.com/office/drawing/2014/main" id="{1146CD94-6D81-1BBD-67D4-7497178BC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987574"/>
            <a:ext cx="8208912" cy="292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815975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r>
              <a:rPr lang="de-DE" sz="1800" u="sng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Forschungsfrage: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Können Anomalien der Stammdaten in der Abteilung Einkauf der HORSCH Maschinen GmbH erkannt werden?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Mögliche spezifische Fragen: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Wie können Stammdatenanomalien generell erkannt werden?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Welche Methoden eigenen sich für die vorliegenden Daten am besten?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de-DE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- Welche Rolle sollten dabei manuell definierte Regeln spielen?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de-DE" altLang="de-DE" dirty="0">
              <a:solidFill>
                <a:schemeClr val="bg1">
                  <a:lumMod val="10000"/>
                </a:schemeClr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r>
              <a:rPr lang="de-DE" altLang="de-DE" dirty="0">
                <a:solidFill>
                  <a:schemeClr val="bg1">
                    <a:lumMod val="10000"/>
                  </a:schemeClr>
                </a:solidFill>
                <a:latin typeface="Arial Bold"/>
                <a:ea typeface="Arial Bold"/>
                <a:cs typeface="Arial Bold"/>
                <a:sym typeface="Arial Bold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80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:\Iphone-sync\Horsch Bras\Brasilien_Gebäude_Änderungen_Rodrigo_Duck_NEU_November_2017.jpg">
            <a:extLst>
              <a:ext uri="{FF2B5EF4-FFF2-40B4-BE49-F238E27FC236}">
                <a16:creationId xmlns:a16="http://schemas.microsoft.com/office/drawing/2014/main" id="{207C6ACB-19E7-409E-B87C-665E4EBD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6"/>
          <a:stretch>
            <a:fillRect/>
          </a:stretch>
        </p:blipFill>
        <p:spPr bwMode="auto">
          <a:xfrm>
            <a:off x="270273" y="4039791"/>
            <a:ext cx="1882378" cy="92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EFF7F-B254-4B19-84FA-607D977B8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379700" y="638028"/>
            <a:ext cx="6384601" cy="444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Gerade Verbindung 24">
            <a:extLst>
              <a:ext uri="{FF2B5EF4-FFF2-40B4-BE49-F238E27FC236}">
                <a16:creationId xmlns:a16="http://schemas.microsoft.com/office/drawing/2014/main" id="{C316974F-7019-4413-952A-5513078247E4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>
            <a:off x="2178844" y="4030267"/>
            <a:ext cx="954881" cy="335756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23">
            <a:extLst>
              <a:ext uri="{FF2B5EF4-FFF2-40B4-BE49-F238E27FC236}">
                <a16:creationId xmlns:a16="http://schemas.microsoft.com/office/drawing/2014/main" id="{A584B46E-85C2-4FE5-A9EF-A938C00FA08E}"/>
              </a:ext>
            </a:extLst>
          </p:cNvPr>
          <p:cNvCxnSpPr>
            <a:cxnSpLocks/>
            <a:endCxn id="22" idx="2"/>
          </p:cNvCxnSpPr>
          <p:nvPr/>
        </p:nvCxnSpPr>
        <p:spPr bwMode="auto">
          <a:xfrm>
            <a:off x="1957388" y="1604963"/>
            <a:ext cx="264319" cy="544116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25">
            <a:extLst>
              <a:ext uri="{FF2B5EF4-FFF2-40B4-BE49-F238E27FC236}">
                <a16:creationId xmlns:a16="http://schemas.microsoft.com/office/drawing/2014/main" id="{7B6E1881-1AA4-4D3B-8E0D-49BE36277FB9}"/>
              </a:ext>
            </a:extLst>
          </p:cNvPr>
          <p:cNvCxnSpPr>
            <a:cxnSpLocks/>
            <a:endCxn id="25" idx="2"/>
          </p:cNvCxnSpPr>
          <p:nvPr/>
        </p:nvCxnSpPr>
        <p:spPr bwMode="auto">
          <a:xfrm flipH="1">
            <a:off x="4711304" y="962025"/>
            <a:ext cx="1379934" cy="1042988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P:\Iphone-sync\Werksbilder\Mapleton 2.jpg">
            <a:extLst>
              <a:ext uri="{FF2B5EF4-FFF2-40B4-BE49-F238E27FC236}">
                <a16:creationId xmlns:a16="http://schemas.microsoft.com/office/drawing/2014/main" id="{8E22C820-E496-4DF1-9DAB-87FB6D745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1"/>
          <a:stretch>
            <a:fillRect/>
          </a:stretch>
        </p:blipFill>
        <p:spPr bwMode="auto">
          <a:xfrm>
            <a:off x="940594" y="611982"/>
            <a:ext cx="1803797" cy="96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5" descr="Ein Bild, das Gras, draußen, Berg, Weg enthält.&#10;&#10;Automatisch generierte Beschreibung">
            <a:extLst>
              <a:ext uri="{FF2B5EF4-FFF2-40B4-BE49-F238E27FC236}">
                <a16:creationId xmlns:a16="http://schemas.microsoft.com/office/drawing/2014/main" id="{463141DB-6CF5-4FDC-93BA-E11F08B2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01"/>
          <a:stretch>
            <a:fillRect/>
          </a:stretch>
        </p:blipFill>
        <p:spPr bwMode="auto">
          <a:xfrm>
            <a:off x="3913585" y="3601641"/>
            <a:ext cx="2436019" cy="139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8">
            <a:extLst>
              <a:ext uri="{FF2B5EF4-FFF2-40B4-BE49-F238E27FC236}">
                <a16:creationId xmlns:a16="http://schemas.microsoft.com/office/drawing/2014/main" id="{C1E1BA15-ACF6-4E10-B578-F22EB3FC4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23" y="742950"/>
            <a:ext cx="2436019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21">
            <a:extLst>
              <a:ext uri="{FF2B5EF4-FFF2-40B4-BE49-F238E27FC236}">
                <a16:creationId xmlns:a16="http://schemas.microsoft.com/office/drawing/2014/main" id="{C7A154B1-09B5-4D7A-9031-D07B47F7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807" y="670322"/>
            <a:ext cx="1512094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94B2001-7E26-400D-822E-EF1F112131DE}"/>
              </a:ext>
            </a:extLst>
          </p:cNvPr>
          <p:cNvSpPr txBox="1"/>
          <p:nvPr/>
        </p:nvSpPr>
        <p:spPr>
          <a:xfrm>
            <a:off x="6505575" y="2725341"/>
            <a:ext cx="263842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Vertriebsorganisationen:</a:t>
            </a:r>
          </a:p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France</a:t>
            </a:r>
          </a:p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GB</a:t>
            </a:r>
          </a:p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Ukraine</a:t>
            </a:r>
          </a:p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China</a:t>
            </a:r>
          </a:p>
          <a:p>
            <a:pPr algn="ctr">
              <a:defRPr/>
            </a:pPr>
            <a:r>
              <a:rPr lang="de-DE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208C5BA-83A3-4DE1-AA83-DAC561B776DC}"/>
              </a:ext>
            </a:extLst>
          </p:cNvPr>
          <p:cNvSpPr/>
          <p:nvPr/>
        </p:nvSpPr>
        <p:spPr>
          <a:xfrm>
            <a:off x="5716191" y="694135"/>
            <a:ext cx="1632347" cy="284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82060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RUS, </a:t>
            </a:r>
            <a:r>
              <a:rPr lang="de-DE" sz="738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Obl</a:t>
            </a: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. </a:t>
            </a:r>
            <a:r>
              <a:rPr lang="de-DE" sz="738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Lipetsk</a:t>
            </a:r>
            <a:endParaRPr lang="de-DE" sz="738" dirty="0">
              <a:solidFill>
                <a:schemeClr val="bg1"/>
              </a:solidFill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cxnSp>
        <p:nvCxnSpPr>
          <p:cNvPr id="15" name="Gerade Verbindung 11">
            <a:extLst>
              <a:ext uri="{FF2B5EF4-FFF2-40B4-BE49-F238E27FC236}">
                <a16:creationId xmlns:a16="http://schemas.microsoft.com/office/drawing/2014/main" id="{57A8465F-BA93-47C7-A99C-7CD09081DA4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>
            <a:off x="4613673" y="2284810"/>
            <a:ext cx="1073944" cy="1493044"/>
          </a:xfrm>
          <a:prstGeom prst="line">
            <a:avLst/>
          </a:prstGeom>
          <a:ln w="12700">
            <a:solidFill>
              <a:srgbClr val="C11A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2">
            <a:extLst>
              <a:ext uri="{FF2B5EF4-FFF2-40B4-BE49-F238E27FC236}">
                <a16:creationId xmlns:a16="http://schemas.microsoft.com/office/drawing/2014/main" id="{364F2A29-65C5-446C-8AFF-6F34B7C4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081" y="3520679"/>
            <a:ext cx="1385888" cy="30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bgerundete rechteckige Legende 11">
            <a:extLst>
              <a:ext uri="{FF2B5EF4-FFF2-40B4-BE49-F238E27FC236}">
                <a16:creationId xmlns:a16="http://schemas.microsoft.com/office/drawing/2014/main" id="{55575B48-29BB-4FD7-9045-52D6DFBE9A37}"/>
              </a:ext>
            </a:extLst>
          </p:cNvPr>
          <p:cNvSpPr/>
          <p:nvPr/>
        </p:nvSpPr>
        <p:spPr>
          <a:xfrm>
            <a:off x="5435204" y="3529013"/>
            <a:ext cx="964406" cy="284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82060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Ukraine</a:t>
            </a:r>
          </a:p>
        </p:txBody>
      </p:sp>
      <p:pic>
        <p:nvPicPr>
          <p:cNvPr id="18" name="Grafik 22">
            <a:extLst>
              <a:ext uri="{FF2B5EF4-FFF2-40B4-BE49-F238E27FC236}">
                <a16:creationId xmlns:a16="http://schemas.microsoft.com/office/drawing/2014/main" id="{712CA7E3-64CF-4238-B917-A65E44C8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44" y="1384698"/>
            <a:ext cx="1384697" cy="30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6D87DB5-A486-49B2-B949-6E1821A9ED1D}"/>
              </a:ext>
            </a:extLst>
          </p:cNvPr>
          <p:cNvSpPr/>
          <p:nvPr/>
        </p:nvSpPr>
        <p:spPr>
          <a:xfrm>
            <a:off x="1654969" y="1393032"/>
            <a:ext cx="1404938" cy="284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82060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USA, Fargo, ND</a:t>
            </a:r>
          </a:p>
        </p:txBody>
      </p:sp>
      <p:pic>
        <p:nvPicPr>
          <p:cNvPr id="20" name="Grafik 20">
            <a:extLst>
              <a:ext uri="{FF2B5EF4-FFF2-40B4-BE49-F238E27FC236}">
                <a16:creationId xmlns:a16="http://schemas.microsoft.com/office/drawing/2014/main" id="{8A7A16CB-9B50-47E1-9407-E7024F35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888581"/>
            <a:ext cx="1385888" cy="30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DAFA6236-98ED-4652-A047-3BAC36181931}"/>
              </a:ext>
            </a:extLst>
          </p:cNvPr>
          <p:cNvSpPr/>
          <p:nvPr/>
        </p:nvSpPr>
        <p:spPr>
          <a:xfrm>
            <a:off x="1121569" y="3889773"/>
            <a:ext cx="1079897" cy="2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82060">
              <a:defRPr/>
            </a:pPr>
            <a:r>
              <a:rPr lang="de-DE" sz="738" dirty="0">
                <a:solidFill>
                  <a:schemeClr val="bg1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HORSCH do Brasil, Curitiba</a:t>
            </a:r>
          </a:p>
        </p:txBody>
      </p:sp>
      <p:pic>
        <p:nvPicPr>
          <p:cNvPr id="22" name="Grafik 4">
            <a:extLst>
              <a:ext uri="{FF2B5EF4-FFF2-40B4-BE49-F238E27FC236}">
                <a16:creationId xmlns:a16="http://schemas.microsoft.com/office/drawing/2014/main" id="{8D826918-2D86-4FE0-8FB5-00FFFAC0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44" y="2015729"/>
            <a:ext cx="86916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fik 26">
            <a:extLst>
              <a:ext uri="{FF2B5EF4-FFF2-40B4-BE49-F238E27FC236}">
                <a16:creationId xmlns:a16="http://schemas.microsoft.com/office/drawing/2014/main" id="{6D56A607-D1DD-4DB8-9AF3-8603A0B36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73" y="4233863"/>
            <a:ext cx="88106" cy="1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fik 27">
            <a:extLst>
              <a:ext uri="{FF2B5EF4-FFF2-40B4-BE49-F238E27FC236}">
                <a16:creationId xmlns:a16="http://schemas.microsoft.com/office/drawing/2014/main" id="{02D397AD-825A-4344-94A8-956400841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19" y="2151460"/>
            <a:ext cx="88106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fik 28">
            <a:extLst>
              <a:ext uri="{FF2B5EF4-FFF2-40B4-BE49-F238E27FC236}">
                <a16:creationId xmlns:a16="http://schemas.microsoft.com/office/drawing/2014/main" id="{DE1624A3-99F1-4294-87E7-5A928DBD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871663"/>
            <a:ext cx="86916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hape 28">
            <a:extLst>
              <a:ext uri="{FF2B5EF4-FFF2-40B4-BE49-F238E27FC236}">
                <a16:creationId xmlns:a16="http://schemas.microsoft.com/office/drawing/2014/main" id="{8BB2DCF9-2523-AE66-8654-703F8994599E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</p:spTree>
    <p:extLst>
      <p:ext uri="{BB962C8B-B14F-4D97-AF65-F5344CB8AC3E}">
        <p14:creationId xmlns:p14="http://schemas.microsoft.com/office/powerpoint/2010/main" val="3264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7DB97B26-EADC-6171-8C54-E56A1AA7ED59}"/>
              </a:ext>
            </a:extLst>
          </p:cNvPr>
          <p:cNvSpPr/>
          <p:nvPr/>
        </p:nvSpPr>
        <p:spPr>
          <a:xfrm rot="10800000">
            <a:off x="-1620688" y="2624370"/>
            <a:ext cx="7128792" cy="4770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1">
                  <a:lumMod val="5000"/>
                  <a:lumOff val="95000"/>
                  <a:alpha val="0"/>
                </a:schemeClr>
              </a:gs>
              <a:gs pos="94000">
                <a:schemeClr val="bg1"/>
              </a:gs>
            </a:gsLst>
            <a:lin ang="10800000" scaled="1"/>
          </a:gra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defTabSz="1300130" latinLnBrk="1" hangingPunct="0">
              <a:tabLst>
                <a:tab pos="380990" algn="l"/>
              </a:tabLst>
            </a:pPr>
            <a:endParaRPr lang="de-DE" sz="2500" dirty="0">
              <a:solidFill>
                <a:srgbClr val="000000"/>
              </a:solidFill>
            </a:endParaRPr>
          </a:p>
        </p:txBody>
      </p:sp>
      <p:sp>
        <p:nvSpPr>
          <p:cNvPr id="26" name="Shape 28">
            <a:extLst>
              <a:ext uri="{FF2B5EF4-FFF2-40B4-BE49-F238E27FC236}">
                <a16:creationId xmlns:a16="http://schemas.microsoft.com/office/drawing/2014/main" id="{425C5FF0-AACB-9400-D587-A19E84E07C0D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  <p:pic>
        <p:nvPicPr>
          <p:cNvPr id="3" name="Grafik 2" descr="Ein Bild, das Person, stehend, darstellend, Anzug enthält.&#10;&#10;Automatisch generierte Beschreibung">
            <a:extLst>
              <a:ext uri="{FF2B5EF4-FFF2-40B4-BE49-F238E27FC236}">
                <a16:creationId xmlns:a16="http://schemas.microsoft.com/office/drawing/2014/main" id="{6529BD28-CF01-72EC-427A-85FA3EE1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b="23401"/>
          <a:stretch>
            <a:fillRect/>
          </a:stretch>
        </p:blipFill>
        <p:spPr bwMode="auto">
          <a:xfrm>
            <a:off x="0" y="648893"/>
            <a:ext cx="9144000" cy="401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8019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C19B498-FB4D-4F8A-AC42-F8BC361DD30E}"/>
              </a:ext>
            </a:extLst>
          </p:cNvPr>
          <p:cNvSpPr/>
          <p:nvPr/>
        </p:nvSpPr>
        <p:spPr>
          <a:xfrm>
            <a:off x="-1476672" y="558894"/>
            <a:ext cx="7128792" cy="460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1">
                  <a:lumMod val="5000"/>
                  <a:lumOff val="95000"/>
                  <a:alpha val="0"/>
                </a:schemeClr>
              </a:gs>
              <a:gs pos="94000">
                <a:schemeClr val="bg1"/>
              </a:gs>
            </a:gsLst>
            <a:lin ang="0" scaled="1"/>
            <a:tileRect/>
          </a:gra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de-DE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731AF5A-471C-4A99-8BFB-E6AF676B7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b="11239"/>
          <a:stretch/>
        </p:blipFill>
        <p:spPr bwMode="auto">
          <a:xfrm>
            <a:off x="0" y="3363837"/>
            <a:ext cx="5168582" cy="17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923BDC8-2B96-4267-AA03-71936BFF2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27828" b="-6667"/>
          <a:stretch/>
        </p:blipFill>
        <p:spPr bwMode="auto">
          <a:xfrm>
            <a:off x="0" y="568800"/>
            <a:ext cx="5168582" cy="158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A53B375-F8AE-489D-A5D7-3BB0FACE9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6411"/>
          <a:stretch/>
        </p:blipFill>
        <p:spPr bwMode="auto">
          <a:xfrm>
            <a:off x="0" y="1985149"/>
            <a:ext cx="5168582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9DC1491-021D-4643-81FE-D0CDCEB70B42}"/>
              </a:ext>
            </a:extLst>
          </p:cNvPr>
          <p:cNvSpPr/>
          <p:nvPr/>
        </p:nvSpPr>
        <p:spPr>
          <a:xfrm rot="10800000">
            <a:off x="-1620688" y="558894"/>
            <a:ext cx="7128792" cy="460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1">
                  <a:lumMod val="5000"/>
                  <a:lumOff val="95000"/>
                  <a:alpha val="0"/>
                </a:schemeClr>
              </a:gs>
              <a:gs pos="94000">
                <a:schemeClr val="bg1"/>
              </a:gs>
            </a:gsLst>
            <a:lin ang="10800000" scaled="1"/>
          </a:gra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de-DE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BD6DB5C-283C-4763-B60E-E8BAACAAAB87}"/>
              </a:ext>
            </a:extLst>
          </p:cNvPr>
          <p:cNvGrpSpPr/>
          <p:nvPr/>
        </p:nvGrpSpPr>
        <p:grpSpPr>
          <a:xfrm>
            <a:off x="4067943" y="692011"/>
            <a:ext cx="4968553" cy="4248472"/>
            <a:chOff x="-4501009" y="645103"/>
            <a:chExt cx="4968553" cy="373021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2E90BB5-E4FF-4CF0-84EF-22C6C0AA87F2}"/>
                </a:ext>
              </a:extLst>
            </p:cNvPr>
            <p:cNvSpPr txBox="1">
              <a:spLocks/>
            </p:cNvSpPr>
            <p:nvPr/>
          </p:nvSpPr>
          <p:spPr>
            <a:xfrm>
              <a:off x="-4501009" y="645103"/>
              <a:ext cx="4968553" cy="3730215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118800" bIns="45718" numCol="1" spcCol="38100" rtlCol="0" anchor="t">
              <a:normAutofit/>
            </a:bodyPr>
            <a:lstStyle/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r>
                <a:rPr lang="de-DE" sz="1400" kern="1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Umsatzentwicklung</a:t>
              </a: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defTabSz="1300162" rtl="0" latinLnBrk="1" hangingPunct="0"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defTabSz="1300162" rtl="0" latinLnBrk="1" hangingPunct="0">
                <a:tabLst>
                  <a:tab pos="381000" algn="l"/>
                </a:tabLst>
              </a:pPr>
              <a:r>
                <a:rPr lang="de-DE" sz="1400" kern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13E864FC-6E06-4B61-BB4A-FCFCB8353FCA}"/>
                </a:ext>
              </a:extLst>
            </p:cNvPr>
            <p:cNvCxnSpPr>
              <a:cxnSpLocks/>
            </p:cNvCxnSpPr>
            <p:nvPr/>
          </p:nvCxnSpPr>
          <p:spPr>
            <a:xfrm>
              <a:off x="-4429000" y="961223"/>
              <a:ext cx="4608512" cy="0"/>
            </a:xfrm>
            <a:prstGeom prst="line">
              <a:avLst/>
            </a:prstGeom>
            <a:ln w="3175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4AFFCC1-2501-4B45-A3E7-D0C47425B3E6}"/>
              </a:ext>
            </a:extLst>
          </p:cNvPr>
          <p:cNvGraphicFramePr/>
          <p:nvPr/>
        </p:nvGraphicFramePr>
        <p:xfrm>
          <a:off x="4139952" y="1275606"/>
          <a:ext cx="5145190" cy="3160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28">
            <a:extLst>
              <a:ext uri="{FF2B5EF4-FFF2-40B4-BE49-F238E27FC236}">
                <a16:creationId xmlns:a16="http://schemas.microsoft.com/office/drawing/2014/main" id="{641B4D82-926F-8975-1431-5817AD133392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</p:spTree>
    <p:extLst>
      <p:ext uri="{BB962C8B-B14F-4D97-AF65-F5344CB8AC3E}">
        <p14:creationId xmlns:p14="http://schemas.microsoft.com/office/powerpoint/2010/main" val="307167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Himmel, draußen, Boden, rot enthält.&#10;&#10;Automatisch generierte Beschreibung">
            <a:extLst>
              <a:ext uri="{FF2B5EF4-FFF2-40B4-BE49-F238E27FC236}">
                <a16:creationId xmlns:a16="http://schemas.microsoft.com/office/drawing/2014/main" id="{D597BC5D-FB78-412F-B6B1-904A7283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6"/>
          <a:stretch/>
        </p:blipFill>
        <p:spPr>
          <a:xfrm>
            <a:off x="4821905" y="584870"/>
            <a:ext cx="4322096" cy="2346920"/>
          </a:xfrm>
          <a:prstGeom prst="rect">
            <a:avLst/>
          </a:prstGeom>
        </p:spPr>
      </p:pic>
      <p:pic>
        <p:nvPicPr>
          <p:cNvPr id="11" name="Grafik 10" descr="Ein Bild, das Gras, draußen, Himmel, LKW enthält.&#10;&#10;Automatisch generierte Beschreibung">
            <a:extLst>
              <a:ext uri="{FF2B5EF4-FFF2-40B4-BE49-F238E27FC236}">
                <a16:creationId xmlns:a16="http://schemas.microsoft.com/office/drawing/2014/main" id="{3DA8A2FA-3D23-4AA1-8168-5E01B6A495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64" b="-144"/>
          <a:stretch/>
        </p:blipFill>
        <p:spPr>
          <a:xfrm>
            <a:off x="4799383" y="2571751"/>
            <a:ext cx="4381129" cy="25717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2B2B065-91F8-4455-8500-AA51AFE5171D}"/>
              </a:ext>
            </a:extLst>
          </p:cNvPr>
          <p:cNvSpPr/>
          <p:nvPr/>
        </p:nvSpPr>
        <p:spPr>
          <a:xfrm>
            <a:off x="4211960" y="583970"/>
            <a:ext cx="7189441" cy="45595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1">
                  <a:lumMod val="5000"/>
                  <a:lumOff val="95000"/>
                  <a:alpha val="0"/>
                </a:schemeClr>
              </a:gs>
              <a:gs pos="94000">
                <a:schemeClr val="bg1"/>
              </a:gs>
            </a:gsLst>
            <a:lin ang="10800000" scaled="1"/>
          </a:gra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endParaRPr kumimoji="0" lang="de-DE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BD6DB5C-283C-4763-B60E-E8BAACAAAB87}"/>
              </a:ext>
            </a:extLst>
          </p:cNvPr>
          <p:cNvGrpSpPr/>
          <p:nvPr/>
        </p:nvGrpSpPr>
        <p:grpSpPr>
          <a:xfrm>
            <a:off x="251520" y="699542"/>
            <a:ext cx="4968553" cy="4248472"/>
            <a:chOff x="-4501009" y="645103"/>
            <a:chExt cx="4968553" cy="373021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2E90BB5-E4FF-4CF0-84EF-22C6C0AA87F2}"/>
                </a:ext>
              </a:extLst>
            </p:cNvPr>
            <p:cNvSpPr txBox="1">
              <a:spLocks/>
            </p:cNvSpPr>
            <p:nvPr/>
          </p:nvSpPr>
          <p:spPr>
            <a:xfrm>
              <a:off x="-4501009" y="645103"/>
              <a:ext cx="4968553" cy="3730215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118800" bIns="45718" numCol="1" spcCol="38100" rtlCol="0" anchor="t">
              <a:normAutofit/>
            </a:bodyPr>
            <a:lstStyle/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r>
                <a:rPr lang="de-DE" sz="1400" kern="1200" dirty="0">
                  <a:solidFill>
                    <a:schemeClr val="bg1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Personalentwicklung</a:t>
              </a: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defTabSz="1300162" rtl="0" latinLnBrk="1" hangingPunct="0"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just" defTabSz="1300162" rtl="0" latinLnBrk="1" hangingPunct="0">
                <a:tabLst>
                  <a:tab pos="381000" algn="l"/>
                </a:tabLst>
              </a:pPr>
              <a:r>
                <a:rPr lang="de-DE" sz="1400" kern="1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	</a:t>
              </a: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just" defTabSz="1300162" rtl="0" fontAlgn="auto" latinLnBrk="1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81000" algn="l"/>
                </a:tabLst>
              </a:pPr>
              <a:endParaRPr lang="de-DE" sz="1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13E864FC-6E06-4B61-BB4A-FCFCB8353FCA}"/>
                </a:ext>
              </a:extLst>
            </p:cNvPr>
            <p:cNvCxnSpPr>
              <a:cxnSpLocks/>
            </p:cNvCxnSpPr>
            <p:nvPr/>
          </p:nvCxnSpPr>
          <p:spPr>
            <a:xfrm>
              <a:off x="-4429000" y="961223"/>
              <a:ext cx="4608512" cy="0"/>
            </a:xfrm>
            <a:prstGeom prst="line">
              <a:avLst/>
            </a:prstGeom>
            <a:ln w="3175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3664B07-3DA6-4CE7-9465-CE6FD7140E23}"/>
              </a:ext>
            </a:extLst>
          </p:cNvPr>
          <p:cNvGraphicFramePr/>
          <p:nvPr/>
        </p:nvGraphicFramePr>
        <p:xfrm>
          <a:off x="351691" y="1196690"/>
          <a:ext cx="5145190" cy="360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hape 28">
            <a:extLst>
              <a:ext uri="{FF2B5EF4-FFF2-40B4-BE49-F238E27FC236}">
                <a16:creationId xmlns:a16="http://schemas.microsoft.com/office/drawing/2014/main" id="{4859E446-EA7B-1973-9F22-AEDC45D5C308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</p:spTree>
    <p:extLst>
      <p:ext uri="{BB962C8B-B14F-4D97-AF65-F5344CB8AC3E}">
        <p14:creationId xmlns:p14="http://schemas.microsoft.com/office/powerpoint/2010/main" val="6585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8">
            <a:extLst>
              <a:ext uri="{FF2B5EF4-FFF2-40B4-BE49-F238E27FC236}">
                <a16:creationId xmlns:a16="http://schemas.microsoft.com/office/drawing/2014/main" id="{425C5FF0-AACB-9400-D587-A19E84E07C0D}"/>
              </a:ext>
            </a:extLst>
          </p:cNvPr>
          <p:cNvSpPr txBox="1">
            <a:spLocks/>
          </p:cNvSpPr>
          <p:nvPr/>
        </p:nvSpPr>
        <p:spPr>
          <a:xfrm>
            <a:off x="467704" y="148231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HORSCH Maschinen GmbH</a:t>
            </a:r>
          </a:p>
        </p:txBody>
      </p:sp>
      <p:pic>
        <p:nvPicPr>
          <p:cNvPr id="3" name="Grafik 7" descr="Ein Bild, das Gras, Outdoorobjekt, draußen, Himmel enthält.&#10;&#10;Automatisch generierte Beschreibung">
            <a:extLst>
              <a:ext uri="{FF2B5EF4-FFF2-40B4-BE49-F238E27FC236}">
                <a16:creationId xmlns:a16="http://schemas.microsoft.com/office/drawing/2014/main" id="{99CCB26B-6C1C-AEB2-A1EE-B00E823C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14435"/>
          <a:stretch>
            <a:fillRect/>
          </a:stretch>
        </p:blipFill>
        <p:spPr bwMode="auto">
          <a:xfrm>
            <a:off x="258217" y="576966"/>
            <a:ext cx="4176879" cy="226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7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8E731E60-AA3C-A6C3-681F-456D6F0EC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9976" r="359" b="8968"/>
          <a:stretch>
            <a:fillRect/>
          </a:stretch>
        </p:blipFill>
        <p:spPr bwMode="auto">
          <a:xfrm>
            <a:off x="258217" y="2846703"/>
            <a:ext cx="4176879" cy="223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2" descr="Ein Bild, das Himmel, draußen, Outdoorobjekt, Boden enthält.&#10;&#10;Automatisch generierte Beschreibung">
            <a:extLst>
              <a:ext uri="{FF2B5EF4-FFF2-40B4-BE49-F238E27FC236}">
                <a16:creationId xmlns:a16="http://schemas.microsoft.com/office/drawing/2014/main" id="{BE05CA79-11D2-F914-13B1-1131BD91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56"/>
          <a:stretch>
            <a:fillRect/>
          </a:stretch>
        </p:blipFill>
        <p:spPr bwMode="auto">
          <a:xfrm>
            <a:off x="4435096" y="576966"/>
            <a:ext cx="4194503" cy="226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6" descr="Ein Bild, das Gras, Himmel, draußen, Outdoorobjekt enthält.&#10;&#10;Automatisch generierte Beschreibung">
            <a:extLst>
              <a:ext uri="{FF2B5EF4-FFF2-40B4-BE49-F238E27FC236}">
                <a16:creationId xmlns:a16="http://schemas.microsoft.com/office/drawing/2014/main" id="{7B083FC8-E7B3-3745-45CF-2EEA3FA6B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b="19972"/>
          <a:stretch>
            <a:fillRect/>
          </a:stretch>
        </p:blipFill>
        <p:spPr bwMode="auto">
          <a:xfrm>
            <a:off x="4435096" y="2846702"/>
            <a:ext cx="4176879" cy="223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9016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 descr="Ein Bild, das Himmel, draußen, Outdoorobjekt, Gras enthält.&#10;&#10;Automatisch generierte Beschreibung">
            <a:extLst>
              <a:ext uri="{FF2B5EF4-FFF2-40B4-BE49-F238E27FC236}">
                <a16:creationId xmlns:a16="http://schemas.microsoft.com/office/drawing/2014/main" id="{E82029B6-05C7-4548-9FAF-1B45F85A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5" t="18912" r="1553" b="19489"/>
          <a:stretch>
            <a:fillRect/>
          </a:stretch>
        </p:blipFill>
        <p:spPr bwMode="auto">
          <a:xfrm>
            <a:off x="1" y="700087"/>
            <a:ext cx="913332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hape 28">
            <a:extLst>
              <a:ext uri="{FF2B5EF4-FFF2-40B4-BE49-F238E27FC236}">
                <a16:creationId xmlns:a16="http://schemas.microsoft.com/office/drawing/2014/main" id="{7E5C065E-56A0-82F2-8536-C9455E403ABC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Beispiel Autonomie</a:t>
            </a:r>
          </a:p>
        </p:txBody>
      </p:sp>
      <p:sp>
        <p:nvSpPr>
          <p:cNvPr id="3" name="Textfeld 2">
            <a:hlinkClick r:id="rId3"/>
            <a:extLst>
              <a:ext uri="{FF2B5EF4-FFF2-40B4-BE49-F238E27FC236}">
                <a16:creationId xmlns:a16="http://schemas.microsoft.com/office/drawing/2014/main" id="{5F22FF67-149C-3F4B-1314-3AD26138AF1B}"/>
              </a:ext>
            </a:extLst>
          </p:cNvPr>
          <p:cNvSpPr txBox="1"/>
          <p:nvPr/>
        </p:nvSpPr>
        <p:spPr>
          <a:xfrm>
            <a:off x="418812" y="4774037"/>
            <a:ext cx="844138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Link: </a:t>
            </a:r>
            <a:r>
              <a:rPr kumimoji="0" lang="de-DE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Gantry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  <p:sp>
        <p:nvSpPr>
          <p:cNvPr id="5" name="Textfeld 4">
            <a:hlinkClick r:id="rId4"/>
            <a:extLst>
              <a:ext uri="{FF2B5EF4-FFF2-40B4-BE49-F238E27FC236}">
                <a16:creationId xmlns:a16="http://schemas.microsoft.com/office/drawing/2014/main" id="{7BA0BA19-4391-E7FA-6504-C692C7646CA4}"/>
              </a:ext>
            </a:extLst>
          </p:cNvPr>
          <p:cNvSpPr txBox="1"/>
          <p:nvPr/>
        </p:nvSpPr>
        <p:spPr>
          <a:xfrm>
            <a:off x="1475656" y="4774037"/>
            <a:ext cx="746354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130016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1000" algn="l"/>
              </a:tabLst>
            </a:pPr>
            <a:r>
              <a:rPr kumimoji="0" lang="de-D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Link: </a:t>
            </a:r>
            <a:r>
              <a:rPr kumimoji="0" lang="de-DE" sz="1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venir Roman"/>
              </a:rPr>
              <a:t>Robo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52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8">
            <a:extLst>
              <a:ext uri="{FF2B5EF4-FFF2-40B4-BE49-F238E27FC236}">
                <a16:creationId xmlns:a16="http://schemas.microsoft.com/office/drawing/2014/main" id="{E84AA33E-2BA3-A6EF-A469-D85F415F9FC4}"/>
              </a:ext>
            </a:extLst>
          </p:cNvPr>
          <p:cNvSpPr txBox="1">
            <a:spLocks/>
          </p:cNvSpPr>
          <p:nvPr/>
        </p:nvSpPr>
        <p:spPr>
          <a:xfrm>
            <a:off x="467704" y="183950"/>
            <a:ext cx="5184576" cy="311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Link: Horsch </a:t>
            </a:r>
            <a:r>
              <a:rPr lang="de-DE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Gantry</a:t>
            </a:r>
            <a:endParaRPr lang="de-DE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platzhalter 5" descr="O Robô HORSCH Gantry em teste em Luiz Eduardo Magalhães - BA - YouTube">
            <a:hlinkClick r:id="rId2"/>
            <a:extLst>
              <a:ext uri="{FF2B5EF4-FFF2-40B4-BE49-F238E27FC236}">
                <a16:creationId xmlns:a16="http://schemas.microsoft.com/office/drawing/2014/main" id="{FA8D1D51-3272-5F1A-32D8-5F363D713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55248"/>
            <a:ext cx="9145943" cy="43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964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001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001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001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13001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81000" algn="l"/>
          </a:tabLst>
          <a:defRPr kumimoji="0" sz="2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55EBA13A5D37648860C615525C252D6" ma:contentTypeVersion="9" ma:contentTypeDescription="Ein neues Dokument erstellen." ma:contentTypeScope="" ma:versionID="1d89f495fc1c4818053d766e9bfda4b2">
  <xsd:schema xmlns:xsd="http://www.w3.org/2001/XMLSchema" xmlns:xs="http://www.w3.org/2001/XMLSchema" xmlns:p="http://schemas.microsoft.com/office/2006/metadata/properties" xmlns:ns2="0151b27f-5800-423d-9875-de0d6e80f709" xmlns:ns3="22134a01-4389-4fe9-b2b6-13867bafb9ce" targetNamespace="http://schemas.microsoft.com/office/2006/metadata/properties" ma:root="true" ma:fieldsID="8589188304213cf83167a76a353e57c3" ns2:_="" ns3:_="">
    <xsd:import namespace="0151b27f-5800-423d-9875-de0d6e80f709"/>
    <xsd:import namespace="22134a01-4389-4fe9-b2b6-13867bafb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51b27f-5800-423d-9875-de0d6e80f7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134a01-4389-4fe9-b2b6-13867bafb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B59A1F-7C1E-437F-95B1-988A552CBF04}">
  <ds:schemaRefs>
    <ds:schemaRef ds:uri="0151b27f-5800-423d-9875-de0d6e80f709"/>
    <ds:schemaRef ds:uri="22134a01-4389-4fe9-b2b6-13867bafb9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305ADF2-9D0B-45C7-8CBF-6F57374E2C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47D4BC-5D69-451A-B7DC-4AB3B738D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51b27f-5800-423d-9875-de0d6e80f709"/>
    <ds:schemaRef ds:uri="22134a01-4389-4fe9-b2b6-13867bafb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Bildschirmpräsentation (16:9)</PresentationFormat>
  <Paragraphs>268</Paragraphs>
  <Slides>23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Aptos</vt:lpstr>
      <vt:lpstr>arial</vt:lpstr>
      <vt:lpstr>arial</vt:lpstr>
      <vt:lpstr>Arial Bold</vt:lpstr>
      <vt:lpstr>Avenir Roman</vt:lpstr>
      <vt:lpstr>Calibri</vt:lpstr>
      <vt:lpstr>Courier New</vt:lpstr>
      <vt:lpstr>Wingdings 2</vt:lpstr>
      <vt:lpstr>Default</vt:lpstr>
      <vt:lpstr>TH-Deggendorf, 19. März 2024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Keyusertreffen 5. November 2014 in Schwandorf</dc:title>
  <dc:creator>Huber Thomas</dc:creator>
  <cp:lastModifiedBy>Neidl Johann</cp:lastModifiedBy>
  <cp:revision>1944</cp:revision>
  <cp:lastPrinted>2024-02-26T07:06:34Z</cp:lastPrinted>
  <dcterms:modified xsi:type="dcterms:W3CDTF">2024-03-19T07:57:35Z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0x010100155EBA13A5D37648860C615525C252D6</vt:lpwstr>
  </property>
</Properties>
</file>